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f3b1ac67b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f3b1ac67b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f3b1ac67b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f3b1ac67b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f3b1ac67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f3b1ac67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f3b1ac67b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f3b1ac67b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f3b1ac67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f3b1ac67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f3b1ac67b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f3b1ac67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f3b1ac67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f3b1ac67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f3b1ac67b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f3b1ac67b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f3b1ac67b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f3b1ac67b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f3b1ac67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f3b1ac67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ef3b1ac67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ef3b1ac67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f3b1ac67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f3b1ac67b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f3b1ac67b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f3b1ac67b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f3b1ac67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ef3b1ac67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f3b1ac67b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f3b1ac67b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f3b1ac67b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f3b1ac67b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f3b1ac67b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f3b1ac67b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ef3b1ac67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ef3b1ac67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f3b1ac67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f3b1ac67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ef3b1ac67b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ef3b1ac67b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f3b1ac67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f3b1ac67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f3b1ac67b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ef3b1ac67b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f3b1ac67b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ef3b1ac67b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f3b1ac67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f3b1ac67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image" Target="../media/image2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2571750"/>
            <a:ext cx="9144000" cy="67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Real Estate Sales 2001-2020</a:t>
            </a:r>
            <a:endParaRPr sz="4600"/>
          </a:p>
        </p:txBody>
      </p:sp>
      <p:sp>
        <p:nvSpPr>
          <p:cNvPr id="55" name="Google Shape;55;p13"/>
          <p:cNvSpPr txBox="1"/>
          <p:nvPr>
            <p:ph idx="1" type="subTitle"/>
          </p:nvPr>
        </p:nvSpPr>
        <p:spPr>
          <a:xfrm>
            <a:off x="311700" y="41369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4074"/>
                </a:solidFill>
              </a:rPr>
              <a:t>By: Ikonkar Kaur Khalsa &amp; Matthew Gregorio</a:t>
            </a:r>
            <a:endParaRPr>
              <a:solidFill>
                <a:srgbClr val="FF4074"/>
              </a:solidFill>
            </a:endParaRPr>
          </a:p>
        </p:txBody>
      </p:sp>
      <p:sp>
        <p:nvSpPr>
          <p:cNvPr id="56" name="Google Shape;56;p13"/>
          <p:cNvSpPr txBox="1"/>
          <p:nvPr/>
        </p:nvSpPr>
        <p:spPr>
          <a:xfrm>
            <a:off x="1080450" y="3223213"/>
            <a:ext cx="69831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4"/>
                </a:solidFill>
              </a:rPr>
              <a:t>DS 5220: Supervised Machine Learning and Learning Theory</a:t>
            </a:r>
            <a:endParaRPr sz="2400">
              <a:solidFill>
                <a:schemeClr val="accent4"/>
              </a:solidFill>
            </a:endParaRPr>
          </a:p>
        </p:txBody>
      </p:sp>
      <p:pic>
        <p:nvPicPr>
          <p:cNvPr id="57" name="Google Shape;57;p13" title="Sold It Is Sold GIF (Provided by Tenor)"/>
          <p:cNvPicPr preferRelativeResize="0"/>
          <p:nvPr/>
        </p:nvPicPr>
        <p:blipFill>
          <a:blip r:embed="rId3">
            <a:alphaModFix/>
          </a:blip>
          <a:stretch>
            <a:fillRect/>
          </a:stretch>
        </p:blipFill>
        <p:spPr>
          <a:xfrm>
            <a:off x="2025400" y="138000"/>
            <a:ext cx="2051225" cy="2051225"/>
          </a:xfrm>
          <a:prstGeom prst="rect">
            <a:avLst/>
          </a:prstGeom>
          <a:noFill/>
          <a:ln>
            <a:noFill/>
          </a:ln>
        </p:spPr>
      </p:pic>
      <p:pic>
        <p:nvPicPr>
          <p:cNvPr id="58" name="Google Shape;58;p13" title="Yusef Building House GIF (Provided by Tenor)"/>
          <p:cNvPicPr preferRelativeResize="0"/>
          <p:nvPr/>
        </p:nvPicPr>
        <p:blipFill>
          <a:blip r:embed="rId4">
            <a:alphaModFix/>
          </a:blip>
          <a:stretch>
            <a:fillRect/>
          </a:stretch>
        </p:blipFill>
        <p:spPr>
          <a:xfrm>
            <a:off x="4334400" y="138000"/>
            <a:ext cx="2753400" cy="2051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Linear Regression</a:t>
            </a:r>
            <a:endParaRPr/>
          </a:p>
        </p:txBody>
      </p:sp>
      <p:sp>
        <p:nvSpPr>
          <p:cNvPr id="135" name="Google Shape;135;p22"/>
          <p:cNvSpPr txBox="1"/>
          <p:nvPr>
            <p:ph idx="1" type="body"/>
          </p:nvPr>
        </p:nvSpPr>
        <p:spPr>
          <a:xfrm>
            <a:off x="311700" y="1087250"/>
            <a:ext cx="4567500" cy="3977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b="1" lang="en" sz="1217">
                <a:solidFill>
                  <a:schemeClr val="accent4"/>
                </a:solidFill>
              </a:rPr>
              <a:t>Model Performance</a:t>
            </a:r>
            <a:r>
              <a:rPr lang="en" sz="1217">
                <a:solidFill>
                  <a:schemeClr val="accent4"/>
                </a:solidFill>
              </a:rPr>
              <a:t>: </a:t>
            </a:r>
            <a:r>
              <a:rPr lang="en" sz="1217">
                <a:solidFill>
                  <a:schemeClr val="dk1"/>
                </a:solidFill>
              </a:rPr>
              <a:t>The linear regression model requires significant improvement.</a:t>
            </a:r>
            <a:endParaRPr sz="1217">
              <a:solidFill>
                <a:schemeClr val="dk1"/>
              </a:solidFill>
            </a:endParaRPr>
          </a:p>
          <a:p>
            <a:pPr indent="0" lvl="0" marL="0" rtl="0" algn="l">
              <a:lnSpc>
                <a:spcPct val="105000"/>
              </a:lnSpc>
              <a:spcBef>
                <a:spcPts val="0"/>
              </a:spcBef>
              <a:spcAft>
                <a:spcPts val="0"/>
              </a:spcAft>
              <a:buSzPts val="1018"/>
              <a:buNone/>
            </a:pPr>
            <a:r>
              <a:t/>
            </a:r>
            <a:endParaRPr sz="1217">
              <a:solidFill>
                <a:schemeClr val="dk1"/>
              </a:solidFill>
            </a:endParaRPr>
          </a:p>
          <a:p>
            <a:pPr indent="0" lvl="0" marL="0" rtl="0" algn="l">
              <a:lnSpc>
                <a:spcPct val="105000"/>
              </a:lnSpc>
              <a:spcBef>
                <a:spcPts val="0"/>
              </a:spcBef>
              <a:spcAft>
                <a:spcPts val="0"/>
              </a:spcAft>
              <a:buSzPts val="1018"/>
              <a:buNone/>
            </a:pPr>
            <a:r>
              <a:rPr b="1" lang="en" sz="1217">
                <a:solidFill>
                  <a:schemeClr val="accent4"/>
                </a:solidFill>
              </a:rPr>
              <a:t>Evaluation Metrics</a:t>
            </a:r>
            <a:r>
              <a:rPr lang="en" sz="1217">
                <a:solidFill>
                  <a:schemeClr val="accent4"/>
                </a:solidFill>
              </a:rPr>
              <a:t>:</a:t>
            </a:r>
            <a:endParaRPr sz="1217">
              <a:solidFill>
                <a:schemeClr val="accent4"/>
              </a:solidFill>
            </a:endParaRPr>
          </a:p>
          <a:p>
            <a:pPr indent="-305911" lvl="0" marL="457200" rtl="0" algn="l">
              <a:lnSpc>
                <a:spcPct val="105000"/>
              </a:lnSpc>
              <a:spcBef>
                <a:spcPts val="1200"/>
              </a:spcBef>
              <a:spcAft>
                <a:spcPts val="0"/>
              </a:spcAft>
              <a:buClr>
                <a:schemeClr val="dk1"/>
              </a:buClr>
              <a:buSzPts val="1218"/>
              <a:buChar char="❖"/>
            </a:pPr>
            <a:r>
              <a:rPr b="1" lang="en" sz="1217">
                <a:solidFill>
                  <a:srgbClr val="FF4074"/>
                </a:solidFill>
              </a:rPr>
              <a:t>Mean Absolute Error (MAE)</a:t>
            </a:r>
            <a:r>
              <a:rPr lang="en" sz="1217">
                <a:solidFill>
                  <a:srgbClr val="FF4074"/>
                </a:solidFill>
              </a:rPr>
              <a:t>:</a:t>
            </a:r>
            <a:r>
              <a:rPr lang="en" sz="1217">
                <a:solidFill>
                  <a:schemeClr val="dk1"/>
                </a:solidFill>
              </a:rPr>
              <a:t> The model predictions are off by an average of 279,319.25 units.</a:t>
            </a:r>
            <a:endParaRPr sz="1217">
              <a:solidFill>
                <a:schemeClr val="dk1"/>
              </a:solidFill>
            </a:endParaRPr>
          </a:p>
          <a:p>
            <a:pPr indent="-305911" lvl="0" marL="457200" rtl="0" algn="l">
              <a:lnSpc>
                <a:spcPct val="105000"/>
              </a:lnSpc>
              <a:spcBef>
                <a:spcPts val="0"/>
              </a:spcBef>
              <a:spcAft>
                <a:spcPts val="0"/>
              </a:spcAft>
              <a:buClr>
                <a:schemeClr val="dk1"/>
              </a:buClr>
              <a:buSzPts val="1218"/>
              <a:buChar char="❖"/>
            </a:pPr>
            <a:r>
              <a:rPr b="1" lang="en" sz="1217">
                <a:solidFill>
                  <a:srgbClr val="FF4074"/>
                </a:solidFill>
              </a:rPr>
              <a:t>Mean Squared Error (MSE)</a:t>
            </a:r>
            <a:r>
              <a:rPr lang="en" sz="1217">
                <a:solidFill>
                  <a:srgbClr val="FF4074"/>
                </a:solidFill>
              </a:rPr>
              <a:t>:</a:t>
            </a:r>
            <a:r>
              <a:rPr lang="en" sz="1217">
                <a:solidFill>
                  <a:schemeClr val="dk1"/>
                </a:solidFill>
              </a:rPr>
              <a:t> Indicates substantial errors in the model's predictions, greater than MAE.</a:t>
            </a:r>
            <a:endParaRPr sz="1217">
              <a:solidFill>
                <a:schemeClr val="dk1"/>
              </a:solidFill>
            </a:endParaRPr>
          </a:p>
          <a:p>
            <a:pPr indent="-305911" lvl="0" marL="457200" rtl="0" algn="l">
              <a:lnSpc>
                <a:spcPct val="105000"/>
              </a:lnSpc>
              <a:spcBef>
                <a:spcPts val="0"/>
              </a:spcBef>
              <a:spcAft>
                <a:spcPts val="0"/>
              </a:spcAft>
              <a:buClr>
                <a:schemeClr val="dk1"/>
              </a:buClr>
              <a:buSzPts val="1218"/>
              <a:buChar char="❖"/>
            </a:pPr>
            <a:r>
              <a:rPr b="1" lang="en" sz="1217">
                <a:solidFill>
                  <a:srgbClr val="FF4074"/>
                </a:solidFill>
              </a:rPr>
              <a:t>R-Squared</a:t>
            </a:r>
            <a:r>
              <a:rPr lang="en" sz="1217">
                <a:solidFill>
                  <a:srgbClr val="FF4074"/>
                </a:solidFill>
              </a:rPr>
              <a:t>: </a:t>
            </a:r>
            <a:r>
              <a:rPr lang="en" sz="1217">
                <a:solidFill>
                  <a:schemeClr val="dk1"/>
                </a:solidFill>
              </a:rPr>
              <a:t>Shows that the model does not fit well with the dataset.</a:t>
            </a:r>
            <a:endParaRPr sz="1217">
              <a:solidFill>
                <a:schemeClr val="dk1"/>
              </a:solidFill>
            </a:endParaRPr>
          </a:p>
          <a:p>
            <a:pPr indent="0" lvl="0" marL="0" rtl="0" algn="l">
              <a:lnSpc>
                <a:spcPct val="105000"/>
              </a:lnSpc>
              <a:spcBef>
                <a:spcPts val="1200"/>
              </a:spcBef>
              <a:spcAft>
                <a:spcPts val="0"/>
              </a:spcAft>
              <a:buSzPts val="1018"/>
              <a:buNone/>
            </a:pPr>
            <a:r>
              <a:rPr b="1" lang="en" sz="1217">
                <a:solidFill>
                  <a:schemeClr val="accent4"/>
                </a:solidFill>
              </a:rPr>
              <a:t>Potential Improvements</a:t>
            </a:r>
            <a:r>
              <a:rPr lang="en" sz="1217">
                <a:solidFill>
                  <a:schemeClr val="accent4"/>
                </a:solidFill>
              </a:rPr>
              <a:t>:</a:t>
            </a:r>
            <a:endParaRPr sz="1217">
              <a:solidFill>
                <a:schemeClr val="accent4"/>
              </a:solidFill>
            </a:endParaRPr>
          </a:p>
          <a:p>
            <a:pPr indent="-305911" lvl="0" marL="457200" rtl="0" algn="l">
              <a:lnSpc>
                <a:spcPct val="105000"/>
              </a:lnSpc>
              <a:spcBef>
                <a:spcPts val="1200"/>
              </a:spcBef>
              <a:spcAft>
                <a:spcPts val="0"/>
              </a:spcAft>
              <a:buClr>
                <a:schemeClr val="dk1"/>
              </a:buClr>
              <a:buSzPts val="1218"/>
              <a:buChar char="❖"/>
            </a:pPr>
            <a:r>
              <a:rPr b="1" lang="en" sz="1217">
                <a:solidFill>
                  <a:srgbClr val="FF4074"/>
                </a:solidFill>
              </a:rPr>
              <a:t>Feature Engineering</a:t>
            </a:r>
            <a:r>
              <a:rPr lang="en" sz="1217">
                <a:solidFill>
                  <a:srgbClr val="FF4074"/>
                </a:solidFill>
              </a:rPr>
              <a:t>:</a:t>
            </a:r>
            <a:r>
              <a:rPr lang="en" sz="1217">
                <a:solidFill>
                  <a:schemeClr val="dk1"/>
                </a:solidFill>
              </a:rPr>
              <a:t> Enhance the model by creating new features or modifying existing ones.</a:t>
            </a:r>
            <a:endParaRPr sz="1217">
              <a:solidFill>
                <a:schemeClr val="dk1"/>
              </a:solidFill>
            </a:endParaRPr>
          </a:p>
          <a:p>
            <a:pPr indent="-305911" lvl="0" marL="457200" rtl="0" algn="l">
              <a:lnSpc>
                <a:spcPct val="105000"/>
              </a:lnSpc>
              <a:spcBef>
                <a:spcPts val="0"/>
              </a:spcBef>
              <a:spcAft>
                <a:spcPts val="0"/>
              </a:spcAft>
              <a:buClr>
                <a:schemeClr val="dk1"/>
              </a:buClr>
              <a:buSzPts val="1218"/>
              <a:buChar char="❖"/>
            </a:pPr>
            <a:r>
              <a:rPr b="1" lang="en" sz="1217">
                <a:solidFill>
                  <a:srgbClr val="FF4074"/>
                </a:solidFill>
              </a:rPr>
              <a:t>Data Issues</a:t>
            </a:r>
            <a:r>
              <a:rPr lang="en" sz="1217">
                <a:solidFill>
                  <a:srgbClr val="FF4074"/>
                </a:solidFill>
              </a:rPr>
              <a:t>:</a:t>
            </a:r>
            <a:r>
              <a:rPr lang="en" sz="1217">
                <a:solidFill>
                  <a:schemeClr val="dk1"/>
                </a:solidFill>
              </a:rPr>
              <a:t> Identify and resolve any underlying data issues.</a:t>
            </a:r>
            <a:endParaRPr sz="1217">
              <a:solidFill>
                <a:schemeClr val="dk1"/>
              </a:solidFill>
            </a:endParaRPr>
          </a:p>
          <a:p>
            <a:pPr indent="-305911" lvl="0" marL="457200" rtl="0" algn="l">
              <a:lnSpc>
                <a:spcPct val="105000"/>
              </a:lnSpc>
              <a:spcBef>
                <a:spcPts val="0"/>
              </a:spcBef>
              <a:spcAft>
                <a:spcPts val="0"/>
              </a:spcAft>
              <a:buClr>
                <a:schemeClr val="dk1"/>
              </a:buClr>
              <a:buSzPts val="1218"/>
              <a:buChar char="❖"/>
            </a:pPr>
            <a:r>
              <a:rPr b="1" lang="en" sz="1217">
                <a:solidFill>
                  <a:srgbClr val="FF4074"/>
                </a:solidFill>
              </a:rPr>
              <a:t>Model Complexity</a:t>
            </a:r>
            <a:r>
              <a:rPr lang="en" sz="1217">
                <a:solidFill>
                  <a:srgbClr val="FF4074"/>
                </a:solidFill>
              </a:rPr>
              <a:t>:</a:t>
            </a:r>
            <a:r>
              <a:rPr lang="en" sz="1217">
                <a:solidFill>
                  <a:schemeClr val="dk1"/>
                </a:solidFill>
              </a:rPr>
              <a:t> Adjust the complexity of the linear regression model.</a:t>
            </a:r>
            <a:endParaRPr sz="1217">
              <a:solidFill>
                <a:schemeClr val="dk1"/>
              </a:solidFill>
            </a:endParaRPr>
          </a:p>
          <a:p>
            <a:pPr indent="0" lvl="0" marL="0" rtl="0" algn="l">
              <a:lnSpc>
                <a:spcPct val="105000"/>
              </a:lnSpc>
              <a:spcBef>
                <a:spcPts val="1200"/>
              </a:spcBef>
              <a:spcAft>
                <a:spcPts val="1200"/>
              </a:spcAft>
              <a:buSzPts val="1018"/>
              <a:buNone/>
            </a:pPr>
            <a:r>
              <a:t/>
            </a:r>
            <a:endParaRPr sz="1665"/>
          </a:p>
        </p:txBody>
      </p:sp>
      <p:pic>
        <p:nvPicPr>
          <p:cNvPr id="136" name="Google Shape;136;p22"/>
          <p:cNvPicPr preferRelativeResize="0"/>
          <p:nvPr/>
        </p:nvPicPr>
        <p:blipFill>
          <a:blip r:embed="rId3">
            <a:alphaModFix/>
          </a:blip>
          <a:stretch>
            <a:fillRect/>
          </a:stretch>
        </p:blipFill>
        <p:spPr>
          <a:xfrm>
            <a:off x="4966700" y="1156850"/>
            <a:ext cx="4009900" cy="3699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20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Lasso and Ridge Regression</a:t>
            </a:r>
            <a:endParaRPr/>
          </a:p>
        </p:txBody>
      </p:sp>
      <p:sp>
        <p:nvSpPr>
          <p:cNvPr id="142" name="Google Shape;142;p23"/>
          <p:cNvSpPr txBox="1"/>
          <p:nvPr>
            <p:ph idx="1" type="body"/>
          </p:nvPr>
        </p:nvSpPr>
        <p:spPr>
          <a:xfrm>
            <a:off x="311700" y="77435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300">
                <a:solidFill>
                  <a:schemeClr val="accent4"/>
                </a:solidFill>
              </a:rPr>
              <a:t>Ridge and Lasso Regression</a:t>
            </a:r>
            <a:r>
              <a:rPr lang="en" sz="1300">
                <a:solidFill>
                  <a:schemeClr val="accent4"/>
                </a:solidFill>
              </a:rPr>
              <a:t>:</a:t>
            </a:r>
            <a:endParaRPr sz="1300">
              <a:solidFill>
                <a:schemeClr val="accent4"/>
              </a:solidFill>
            </a:endParaRPr>
          </a:p>
          <a:p>
            <a:pPr indent="-311150" lvl="0" marL="457200" rtl="0" algn="l">
              <a:spcBef>
                <a:spcPts val="1200"/>
              </a:spcBef>
              <a:spcAft>
                <a:spcPts val="0"/>
              </a:spcAft>
              <a:buClr>
                <a:schemeClr val="dk1"/>
              </a:buClr>
              <a:buSzPts val="1300"/>
              <a:buChar char="❖"/>
            </a:pPr>
            <a:r>
              <a:rPr b="1" lang="en" sz="1300">
                <a:solidFill>
                  <a:srgbClr val="FF4074"/>
                </a:solidFill>
              </a:rPr>
              <a:t>Performance</a:t>
            </a:r>
            <a:r>
              <a:rPr lang="en" sz="1300">
                <a:solidFill>
                  <a:srgbClr val="FF4074"/>
                </a:solidFill>
              </a:rPr>
              <a:t>: </a:t>
            </a:r>
            <a:r>
              <a:rPr lang="en" sz="1300">
                <a:solidFill>
                  <a:schemeClr val="dk1"/>
                </a:solidFill>
              </a:rPr>
              <a:t>Metrics identical to Linear Regression.</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rgbClr val="FF4074"/>
                </a:solidFill>
              </a:rPr>
              <a:t>Conclusion</a:t>
            </a:r>
            <a:r>
              <a:rPr lang="en" sz="1300">
                <a:solidFill>
                  <a:srgbClr val="FF4074"/>
                </a:solidFill>
              </a:rPr>
              <a:t>: </a:t>
            </a:r>
            <a:r>
              <a:rPr lang="en" sz="1300">
                <a:solidFill>
                  <a:schemeClr val="dk1"/>
                </a:solidFill>
              </a:rPr>
              <a:t>Ridge did not improve model performance.</a:t>
            </a:r>
            <a:endParaRPr sz="1300">
              <a:solidFill>
                <a:schemeClr val="dk1"/>
              </a:solidFill>
            </a:endParaRPr>
          </a:p>
          <a:p>
            <a:pPr indent="0" lvl="0" marL="0" rtl="0" algn="l">
              <a:spcBef>
                <a:spcPts val="1200"/>
              </a:spcBef>
              <a:spcAft>
                <a:spcPts val="1200"/>
              </a:spcAft>
              <a:buNone/>
            </a:pPr>
            <a:r>
              <a:t/>
            </a:r>
            <a:endParaRPr/>
          </a:p>
        </p:txBody>
      </p:sp>
      <p:pic>
        <p:nvPicPr>
          <p:cNvPr id="143" name="Google Shape;143;p23"/>
          <p:cNvPicPr preferRelativeResize="0"/>
          <p:nvPr/>
        </p:nvPicPr>
        <p:blipFill rotWithShape="1">
          <a:blip r:embed="rId3">
            <a:alphaModFix/>
          </a:blip>
          <a:srcRect b="903" l="0" r="0" t="893"/>
          <a:stretch/>
        </p:blipFill>
        <p:spPr>
          <a:xfrm>
            <a:off x="4572000" y="1970175"/>
            <a:ext cx="3335365" cy="2976299"/>
          </a:xfrm>
          <a:prstGeom prst="rect">
            <a:avLst/>
          </a:prstGeom>
          <a:noFill/>
          <a:ln>
            <a:noFill/>
          </a:ln>
        </p:spPr>
      </p:pic>
      <p:pic>
        <p:nvPicPr>
          <p:cNvPr id="144" name="Google Shape;144;p23"/>
          <p:cNvPicPr preferRelativeResize="0"/>
          <p:nvPr/>
        </p:nvPicPr>
        <p:blipFill>
          <a:blip r:embed="rId4">
            <a:alphaModFix/>
          </a:blip>
          <a:stretch>
            <a:fillRect/>
          </a:stretch>
        </p:blipFill>
        <p:spPr>
          <a:xfrm>
            <a:off x="1121825" y="1970175"/>
            <a:ext cx="3288772" cy="297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Logistic Regression</a:t>
            </a:r>
            <a:endParaRPr/>
          </a:p>
        </p:txBody>
      </p:sp>
      <p:sp>
        <p:nvSpPr>
          <p:cNvPr id="150" name="Google Shape;150;p2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b="1" lang="en" sz="1700">
                <a:solidFill>
                  <a:schemeClr val="accent4"/>
                </a:solidFill>
              </a:rPr>
              <a:t>Accuracy</a:t>
            </a:r>
            <a:r>
              <a:rPr lang="en" sz="1700">
                <a:solidFill>
                  <a:schemeClr val="accent4"/>
                </a:solidFill>
              </a:rPr>
              <a:t>: </a:t>
            </a:r>
            <a:r>
              <a:rPr lang="en" sz="1700">
                <a:solidFill>
                  <a:srgbClr val="FF4074"/>
                </a:solidFill>
              </a:rPr>
              <a:t>74.31% </a:t>
            </a:r>
            <a:r>
              <a:rPr lang="en" sz="1700">
                <a:solidFill>
                  <a:schemeClr val="dk1"/>
                </a:solidFill>
              </a:rPr>
              <a:t>- Indicates the model's overall correctness.</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accent4"/>
                </a:solidFill>
              </a:rPr>
              <a:t>Precision</a:t>
            </a:r>
            <a:r>
              <a:rPr lang="en" sz="1700">
                <a:solidFill>
                  <a:schemeClr val="accent4"/>
                </a:solidFill>
              </a:rPr>
              <a:t>: </a:t>
            </a:r>
            <a:r>
              <a:rPr lang="en" sz="1700">
                <a:solidFill>
                  <a:srgbClr val="FF4074"/>
                </a:solidFill>
              </a:rPr>
              <a:t>73.79%</a:t>
            </a:r>
            <a:r>
              <a:rPr lang="en" sz="1700">
                <a:solidFill>
                  <a:schemeClr val="dk1"/>
                </a:solidFill>
              </a:rPr>
              <a:t> - Proportion of true positives among all positive predictions.</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accent4"/>
                </a:solidFill>
              </a:rPr>
              <a:t>Recall</a:t>
            </a:r>
            <a:r>
              <a:rPr lang="en" sz="1700">
                <a:solidFill>
                  <a:schemeClr val="accent4"/>
                </a:solidFill>
              </a:rPr>
              <a:t>:</a:t>
            </a:r>
            <a:r>
              <a:rPr lang="en" sz="1700">
                <a:solidFill>
                  <a:schemeClr val="dk1"/>
                </a:solidFill>
              </a:rPr>
              <a:t> </a:t>
            </a:r>
            <a:r>
              <a:rPr lang="en" sz="1700">
                <a:solidFill>
                  <a:srgbClr val="FF4074"/>
                </a:solidFill>
              </a:rPr>
              <a:t>9.12% </a:t>
            </a:r>
            <a:r>
              <a:rPr lang="en" sz="1700">
                <a:solidFill>
                  <a:schemeClr val="dk1"/>
                </a:solidFill>
              </a:rPr>
              <a:t>- Model's ability to capture true positive instances.</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accent4"/>
                </a:solidFill>
              </a:rPr>
              <a:t>F1 Score</a:t>
            </a:r>
            <a:r>
              <a:rPr lang="en" sz="1700">
                <a:solidFill>
                  <a:schemeClr val="accent4"/>
                </a:solidFill>
              </a:rPr>
              <a:t>:</a:t>
            </a:r>
            <a:r>
              <a:rPr lang="en" sz="1700">
                <a:solidFill>
                  <a:schemeClr val="dk1"/>
                </a:solidFill>
              </a:rPr>
              <a:t> </a:t>
            </a:r>
            <a:r>
              <a:rPr lang="en" sz="1700">
                <a:solidFill>
                  <a:srgbClr val="FF4074"/>
                </a:solidFill>
              </a:rPr>
              <a:t>16.23%</a:t>
            </a:r>
            <a:r>
              <a:rPr lang="en" sz="1700">
                <a:solidFill>
                  <a:schemeClr val="dk1"/>
                </a:solidFill>
              </a:rPr>
              <a:t> - Reflects the balance between precision and recall, showing poor performance due to dataset imbalance.</a:t>
            </a:r>
            <a:endParaRPr sz="1700">
              <a:solidFill>
                <a:schemeClr val="dk1"/>
              </a:solidFill>
            </a:endParaRPr>
          </a:p>
          <a:p>
            <a:pPr indent="-336550" lvl="0" marL="457200" rtl="0" algn="l">
              <a:spcBef>
                <a:spcPts val="0"/>
              </a:spcBef>
              <a:spcAft>
                <a:spcPts val="0"/>
              </a:spcAft>
              <a:buClr>
                <a:schemeClr val="dk1"/>
              </a:buClr>
              <a:buSzPts val="1700"/>
              <a:buChar char="❖"/>
            </a:pPr>
            <a:r>
              <a:rPr b="1" lang="en" sz="1700">
                <a:solidFill>
                  <a:schemeClr val="accent4"/>
                </a:solidFill>
              </a:rPr>
              <a:t>ROC AUC</a:t>
            </a:r>
            <a:r>
              <a:rPr lang="en" sz="1700">
                <a:solidFill>
                  <a:schemeClr val="accent4"/>
                </a:solidFill>
              </a:rPr>
              <a:t>:</a:t>
            </a:r>
            <a:r>
              <a:rPr lang="en" sz="1700">
                <a:solidFill>
                  <a:schemeClr val="dk1"/>
                </a:solidFill>
              </a:rPr>
              <a:t> </a:t>
            </a:r>
            <a:r>
              <a:rPr lang="en" sz="1700">
                <a:solidFill>
                  <a:srgbClr val="FF4074"/>
                </a:solidFill>
              </a:rPr>
              <a:t>53.95%</a:t>
            </a:r>
            <a:r>
              <a:rPr lang="en" sz="1700">
                <a:solidFill>
                  <a:schemeClr val="dk1"/>
                </a:solidFill>
              </a:rPr>
              <a:t> - Slightly better than random guessing, indicating the model's limited ability to differentiate between classes.</a:t>
            </a:r>
            <a:endParaRPr sz="1700">
              <a:solidFill>
                <a:schemeClr val="dk1"/>
              </a:solidFill>
            </a:endParaRPr>
          </a:p>
          <a:p>
            <a:pPr indent="0" lvl="0" marL="0" rtl="0" algn="l">
              <a:spcBef>
                <a:spcPts val="0"/>
              </a:spcBef>
              <a:spcAft>
                <a:spcPts val="1200"/>
              </a:spcAft>
              <a:buNone/>
            </a:pPr>
            <a:r>
              <a:t/>
            </a:r>
            <a:endParaRPr/>
          </a:p>
        </p:txBody>
      </p:sp>
      <p:pic>
        <p:nvPicPr>
          <p:cNvPr id="151" name="Google Shape;151;p24"/>
          <p:cNvPicPr preferRelativeResize="0"/>
          <p:nvPr/>
        </p:nvPicPr>
        <p:blipFill rotWithShape="1">
          <a:blip r:embed="rId3">
            <a:alphaModFix/>
          </a:blip>
          <a:srcRect b="0" l="1224" r="0" t="0"/>
          <a:stretch/>
        </p:blipFill>
        <p:spPr>
          <a:xfrm>
            <a:off x="2226613" y="3310475"/>
            <a:ext cx="4690776" cy="1709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Decision Tree Model #1</a:t>
            </a:r>
            <a:endParaRPr/>
          </a:p>
        </p:txBody>
      </p:sp>
      <p:sp>
        <p:nvSpPr>
          <p:cNvPr id="157" name="Google Shape;157;p25"/>
          <p:cNvSpPr txBox="1"/>
          <p:nvPr>
            <p:ph idx="1" type="body"/>
          </p:nvPr>
        </p:nvSpPr>
        <p:spPr>
          <a:xfrm>
            <a:off x="311700" y="1152475"/>
            <a:ext cx="4382100" cy="39237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b="1" lang="en" sz="1300">
                <a:solidFill>
                  <a:schemeClr val="accent4"/>
                </a:solidFill>
              </a:rPr>
              <a:t>Performance Metrics</a:t>
            </a:r>
            <a:endParaRPr b="1" sz="1300">
              <a:solidFill>
                <a:schemeClr val="accent4"/>
              </a:solidFill>
            </a:endParaRPr>
          </a:p>
          <a:p>
            <a:pPr indent="-311150" lvl="0" marL="457200" rtl="0" algn="l">
              <a:spcBef>
                <a:spcPts val="1200"/>
              </a:spcBef>
              <a:spcAft>
                <a:spcPts val="0"/>
              </a:spcAft>
              <a:buClr>
                <a:srgbClr val="FF4074"/>
              </a:buClr>
              <a:buSzPts val="1300"/>
              <a:buChar char="❖"/>
            </a:pPr>
            <a:r>
              <a:rPr b="1" lang="en" sz="1300">
                <a:solidFill>
                  <a:srgbClr val="FF4074"/>
                </a:solidFill>
              </a:rPr>
              <a:t>Accuracy &amp; Precision:</a:t>
            </a:r>
            <a:endParaRPr b="1" sz="1300">
              <a:solidFill>
                <a:srgbClr val="FF4074"/>
              </a:solidFill>
            </a:endParaRPr>
          </a:p>
          <a:p>
            <a:pPr indent="-311150" lvl="1" marL="914400" rtl="0" algn="l">
              <a:spcBef>
                <a:spcPts val="0"/>
              </a:spcBef>
              <a:spcAft>
                <a:spcPts val="0"/>
              </a:spcAft>
              <a:buClr>
                <a:schemeClr val="dk1"/>
              </a:buClr>
              <a:buSzPts val="1300"/>
              <a:buChar char="➢"/>
            </a:pPr>
            <a:r>
              <a:rPr lang="en" sz="1300">
                <a:solidFill>
                  <a:schemeClr val="dk1"/>
                </a:solidFill>
              </a:rPr>
              <a:t>High accuracy and precision.</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Indicates the model is effective at predicting positive cases when it makes a positive prediction.</a:t>
            </a:r>
            <a:endParaRPr sz="1300">
              <a:solidFill>
                <a:schemeClr val="dk1"/>
              </a:solidFill>
            </a:endParaRPr>
          </a:p>
          <a:p>
            <a:pPr indent="-311150" lvl="0" marL="457200" rtl="0" algn="l">
              <a:spcBef>
                <a:spcPts val="0"/>
              </a:spcBef>
              <a:spcAft>
                <a:spcPts val="0"/>
              </a:spcAft>
              <a:buClr>
                <a:srgbClr val="FF4074"/>
              </a:buClr>
              <a:buSzPts val="1300"/>
              <a:buChar char="❖"/>
            </a:pPr>
            <a:r>
              <a:rPr b="1" lang="en" sz="1300">
                <a:solidFill>
                  <a:srgbClr val="FF4074"/>
                </a:solidFill>
              </a:rPr>
              <a:t>Recall &amp; F1 Score:</a:t>
            </a:r>
            <a:endParaRPr b="1" sz="1300">
              <a:solidFill>
                <a:srgbClr val="FF4074"/>
              </a:solidFill>
            </a:endParaRPr>
          </a:p>
          <a:p>
            <a:pPr indent="-311150" lvl="1" marL="914400" rtl="0" algn="l">
              <a:spcBef>
                <a:spcPts val="0"/>
              </a:spcBef>
              <a:spcAft>
                <a:spcPts val="0"/>
              </a:spcAft>
              <a:buClr>
                <a:schemeClr val="dk1"/>
              </a:buClr>
              <a:buSzPts val="1300"/>
              <a:buChar char="➢"/>
            </a:pPr>
            <a:r>
              <a:rPr lang="en" sz="1300">
                <a:solidFill>
                  <a:schemeClr val="dk1"/>
                </a:solidFill>
              </a:rPr>
              <a:t>Low recall and F1 score.</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accent5"/>
                </a:solidFill>
              </a:rPr>
              <a:t>Implication:</a:t>
            </a:r>
            <a:r>
              <a:rPr lang="en" sz="1300">
                <a:solidFill>
                  <a:schemeClr val="accent5"/>
                </a:solidFill>
              </a:rPr>
              <a:t> </a:t>
            </a:r>
            <a:r>
              <a:rPr lang="en" sz="1300">
                <a:solidFill>
                  <a:schemeClr val="dk1"/>
                </a:solidFill>
              </a:rPr>
              <a:t>The model misses a significant number of actual positive instances.</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accent5"/>
                </a:solidFill>
              </a:rPr>
              <a:t>F1 Score:</a:t>
            </a:r>
            <a:r>
              <a:rPr lang="en" sz="1300">
                <a:solidFill>
                  <a:schemeClr val="dk1"/>
                </a:solidFill>
              </a:rPr>
              <a:t> Reflects an imbalance between precision and recall.</a:t>
            </a:r>
            <a:endParaRPr sz="1300">
              <a:solidFill>
                <a:schemeClr val="dk1"/>
              </a:solidFill>
            </a:endParaRPr>
          </a:p>
          <a:p>
            <a:pPr indent="-311150" lvl="0" marL="457200" rtl="0" algn="l">
              <a:spcBef>
                <a:spcPts val="0"/>
              </a:spcBef>
              <a:spcAft>
                <a:spcPts val="0"/>
              </a:spcAft>
              <a:buClr>
                <a:srgbClr val="FF4074"/>
              </a:buClr>
              <a:buSzPts val="1300"/>
              <a:buChar char="❖"/>
            </a:pPr>
            <a:r>
              <a:rPr b="1" lang="en" sz="1300">
                <a:solidFill>
                  <a:srgbClr val="FF4074"/>
                </a:solidFill>
              </a:rPr>
              <a:t>Cross-Validation:</a:t>
            </a:r>
            <a:endParaRPr b="1" sz="1300">
              <a:solidFill>
                <a:srgbClr val="FF4074"/>
              </a:solidFill>
            </a:endParaRPr>
          </a:p>
          <a:p>
            <a:pPr indent="-311150" lvl="1" marL="914400" rtl="0" algn="l">
              <a:spcBef>
                <a:spcPts val="0"/>
              </a:spcBef>
              <a:spcAft>
                <a:spcPts val="0"/>
              </a:spcAft>
              <a:buClr>
                <a:schemeClr val="dk1"/>
              </a:buClr>
              <a:buSzPts val="1300"/>
              <a:buChar char="➢"/>
            </a:pPr>
            <a:r>
              <a:rPr b="1" lang="en" sz="1300">
                <a:solidFill>
                  <a:schemeClr val="accent5"/>
                </a:solidFill>
              </a:rPr>
              <a:t>Mean Score:</a:t>
            </a:r>
            <a:r>
              <a:rPr lang="en" sz="1300">
                <a:solidFill>
                  <a:schemeClr val="dk1"/>
                </a:solidFill>
              </a:rPr>
              <a:t> ~0.887 with some variability.</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accent5"/>
                </a:solidFill>
              </a:rPr>
              <a:t>Significance:</a:t>
            </a:r>
            <a:r>
              <a:rPr lang="en" sz="1300">
                <a:solidFill>
                  <a:schemeClr val="dk1"/>
                </a:solidFill>
              </a:rPr>
              <a:t> The model performs well and consistently across different data subsets.</a:t>
            </a:r>
            <a:endParaRPr sz="1300">
              <a:solidFill>
                <a:schemeClr val="dk1"/>
              </a:solidFill>
            </a:endParaRPr>
          </a:p>
          <a:p>
            <a:pPr indent="0" lvl="0" marL="0" rtl="0" algn="l">
              <a:spcBef>
                <a:spcPts val="1200"/>
              </a:spcBef>
              <a:spcAft>
                <a:spcPts val="1200"/>
              </a:spcAft>
              <a:buNone/>
            </a:pPr>
            <a:r>
              <a:t/>
            </a:r>
            <a:endParaRPr/>
          </a:p>
        </p:txBody>
      </p:sp>
      <p:pic>
        <p:nvPicPr>
          <p:cNvPr id="158" name="Google Shape;158;p25"/>
          <p:cNvPicPr preferRelativeResize="0"/>
          <p:nvPr/>
        </p:nvPicPr>
        <p:blipFill>
          <a:blip r:embed="rId3">
            <a:alphaModFix/>
          </a:blip>
          <a:stretch>
            <a:fillRect/>
          </a:stretch>
        </p:blipFill>
        <p:spPr>
          <a:xfrm>
            <a:off x="4905600" y="1380625"/>
            <a:ext cx="3926701" cy="1126175"/>
          </a:xfrm>
          <a:prstGeom prst="rect">
            <a:avLst/>
          </a:prstGeom>
          <a:noFill/>
          <a:ln>
            <a:noFill/>
          </a:ln>
        </p:spPr>
      </p:pic>
      <p:pic>
        <p:nvPicPr>
          <p:cNvPr id="159" name="Google Shape;159;p25"/>
          <p:cNvPicPr preferRelativeResize="0"/>
          <p:nvPr/>
        </p:nvPicPr>
        <p:blipFill>
          <a:blip r:embed="rId4">
            <a:alphaModFix/>
          </a:blip>
          <a:stretch>
            <a:fillRect/>
          </a:stretch>
        </p:blipFill>
        <p:spPr>
          <a:xfrm>
            <a:off x="1225625" y="4557922"/>
            <a:ext cx="6692751" cy="436266"/>
          </a:xfrm>
          <a:prstGeom prst="rect">
            <a:avLst/>
          </a:prstGeom>
          <a:noFill/>
          <a:ln>
            <a:noFill/>
          </a:ln>
        </p:spPr>
      </p:pic>
      <p:pic>
        <p:nvPicPr>
          <p:cNvPr id="160" name="Google Shape;160;p25"/>
          <p:cNvPicPr preferRelativeResize="0"/>
          <p:nvPr/>
        </p:nvPicPr>
        <p:blipFill>
          <a:blip r:embed="rId5">
            <a:alphaModFix/>
          </a:blip>
          <a:stretch>
            <a:fillRect/>
          </a:stretch>
        </p:blipFill>
        <p:spPr>
          <a:xfrm>
            <a:off x="5456575" y="2659200"/>
            <a:ext cx="2824729" cy="17463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Decision Tree Model #1</a:t>
            </a:r>
            <a:endParaRPr/>
          </a:p>
        </p:txBody>
      </p:sp>
      <p:sp>
        <p:nvSpPr>
          <p:cNvPr id="166" name="Google Shape;166;p26"/>
          <p:cNvSpPr txBox="1"/>
          <p:nvPr>
            <p:ph idx="1" type="body"/>
          </p:nvPr>
        </p:nvSpPr>
        <p:spPr>
          <a:xfrm>
            <a:off x="311700" y="1152475"/>
            <a:ext cx="4260300" cy="37962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b="1" lang="en" sz="1525">
                <a:solidFill>
                  <a:schemeClr val="accent4"/>
                </a:solidFill>
              </a:rPr>
              <a:t>Performance Metrics</a:t>
            </a:r>
            <a:endParaRPr b="1" sz="1525">
              <a:solidFill>
                <a:schemeClr val="accent4"/>
              </a:solidFill>
            </a:endParaRPr>
          </a:p>
          <a:p>
            <a:pPr indent="-318219" lvl="0" marL="457200" rtl="0" algn="l">
              <a:spcBef>
                <a:spcPts val="1200"/>
              </a:spcBef>
              <a:spcAft>
                <a:spcPts val="0"/>
              </a:spcAft>
              <a:buClr>
                <a:srgbClr val="FF4074"/>
              </a:buClr>
              <a:buSzPct val="100000"/>
              <a:buChar char="❖"/>
            </a:pPr>
            <a:r>
              <a:rPr b="1" lang="en" sz="1525">
                <a:solidFill>
                  <a:srgbClr val="FF4074"/>
                </a:solidFill>
              </a:rPr>
              <a:t>Feature Importance:</a:t>
            </a:r>
            <a:endParaRPr b="1" sz="1525">
              <a:solidFill>
                <a:srgbClr val="FF4074"/>
              </a:solidFill>
            </a:endParaRPr>
          </a:p>
          <a:p>
            <a:pPr indent="-318219" lvl="1" marL="914400" rtl="0" algn="l">
              <a:spcBef>
                <a:spcPts val="0"/>
              </a:spcBef>
              <a:spcAft>
                <a:spcPts val="0"/>
              </a:spcAft>
              <a:buClr>
                <a:schemeClr val="dk1"/>
              </a:buClr>
              <a:buSzPct val="100000"/>
              <a:buChar char="➢"/>
            </a:pPr>
            <a:r>
              <a:rPr b="1" lang="en" sz="1525">
                <a:solidFill>
                  <a:schemeClr val="accent5"/>
                </a:solidFill>
              </a:rPr>
              <a:t>Notable finding:</a:t>
            </a:r>
            <a:r>
              <a:rPr lang="en" sz="1525">
                <a:solidFill>
                  <a:schemeClr val="dk1"/>
                </a:solidFill>
              </a:rPr>
              <a:t> Longitude, previously considered insignificant during EDA, shows importance in predicting Sale Amount in this model.</a:t>
            </a:r>
            <a:endParaRPr sz="1525">
              <a:solidFill>
                <a:schemeClr val="dk1"/>
              </a:solidFill>
            </a:endParaRPr>
          </a:p>
          <a:p>
            <a:pPr indent="-318219" lvl="0" marL="457200" rtl="0" algn="l">
              <a:spcBef>
                <a:spcPts val="0"/>
              </a:spcBef>
              <a:spcAft>
                <a:spcPts val="0"/>
              </a:spcAft>
              <a:buClr>
                <a:srgbClr val="FF4074"/>
              </a:buClr>
              <a:buSzPct val="100000"/>
              <a:buChar char="❖"/>
            </a:pPr>
            <a:r>
              <a:rPr b="1" lang="en" sz="1525">
                <a:solidFill>
                  <a:srgbClr val="FF4074"/>
                </a:solidFill>
              </a:rPr>
              <a:t>Confusion Matrix:</a:t>
            </a:r>
            <a:endParaRPr b="1" sz="1525">
              <a:solidFill>
                <a:srgbClr val="FF4074"/>
              </a:solidFill>
            </a:endParaRPr>
          </a:p>
          <a:p>
            <a:pPr indent="-318219" lvl="1" marL="914400" rtl="0" algn="l">
              <a:spcBef>
                <a:spcPts val="0"/>
              </a:spcBef>
              <a:spcAft>
                <a:spcPts val="0"/>
              </a:spcAft>
              <a:buClr>
                <a:schemeClr val="dk1"/>
              </a:buClr>
              <a:buSzPct val="100000"/>
              <a:buChar char="➢"/>
            </a:pPr>
            <a:r>
              <a:rPr b="1" lang="en" sz="1525">
                <a:solidFill>
                  <a:schemeClr val="accent5"/>
                </a:solidFill>
              </a:rPr>
              <a:t>Strengths:</a:t>
            </a:r>
            <a:r>
              <a:rPr lang="en" sz="1525">
                <a:solidFill>
                  <a:schemeClr val="dk1"/>
                </a:solidFill>
              </a:rPr>
              <a:t> Good at identifying negative instances.</a:t>
            </a:r>
            <a:endParaRPr sz="1525">
              <a:solidFill>
                <a:schemeClr val="dk1"/>
              </a:solidFill>
            </a:endParaRPr>
          </a:p>
          <a:p>
            <a:pPr indent="-318219" lvl="1" marL="914400" rtl="0" algn="l">
              <a:spcBef>
                <a:spcPts val="0"/>
              </a:spcBef>
              <a:spcAft>
                <a:spcPts val="0"/>
              </a:spcAft>
              <a:buClr>
                <a:schemeClr val="dk1"/>
              </a:buClr>
              <a:buSzPct val="100000"/>
              <a:buChar char="➢"/>
            </a:pPr>
            <a:r>
              <a:rPr b="1" lang="en" sz="1525">
                <a:solidFill>
                  <a:schemeClr val="accent5"/>
                </a:solidFill>
              </a:rPr>
              <a:t>Weaknesses:</a:t>
            </a:r>
            <a:r>
              <a:rPr lang="en" sz="1525">
                <a:solidFill>
                  <a:schemeClr val="dk1"/>
                </a:solidFill>
              </a:rPr>
              <a:t> Misses a substantial number of positive instances.</a:t>
            </a:r>
            <a:endParaRPr sz="1525">
              <a:solidFill>
                <a:schemeClr val="dk1"/>
              </a:solidFill>
            </a:endParaRPr>
          </a:p>
          <a:p>
            <a:pPr indent="-318219" lvl="1" marL="914400" rtl="0" algn="l">
              <a:spcBef>
                <a:spcPts val="0"/>
              </a:spcBef>
              <a:spcAft>
                <a:spcPts val="0"/>
              </a:spcAft>
              <a:buClr>
                <a:schemeClr val="dk1"/>
              </a:buClr>
              <a:buSzPct val="100000"/>
              <a:buChar char="➢"/>
            </a:pPr>
            <a:r>
              <a:rPr b="1" lang="en" sz="1525">
                <a:solidFill>
                  <a:schemeClr val="accent5"/>
                </a:solidFill>
              </a:rPr>
              <a:t>Overall Accuracy:</a:t>
            </a:r>
            <a:r>
              <a:rPr lang="en" sz="1525">
                <a:solidFill>
                  <a:schemeClr val="accent5"/>
                </a:solidFill>
              </a:rPr>
              <a:t> </a:t>
            </a:r>
            <a:r>
              <a:rPr lang="en" sz="1525">
                <a:solidFill>
                  <a:schemeClr val="dk1"/>
                </a:solidFill>
              </a:rPr>
              <a:t>80%</a:t>
            </a:r>
            <a:endParaRPr sz="1525">
              <a:solidFill>
                <a:schemeClr val="dk1"/>
              </a:solidFill>
            </a:endParaRPr>
          </a:p>
          <a:p>
            <a:pPr indent="-318219" lvl="0" marL="457200" rtl="0" algn="l">
              <a:spcBef>
                <a:spcPts val="0"/>
              </a:spcBef>
              <a:spcAft>
                <a:spcPts val="0"/>
              </a:spcAft>
              <a:buClr>
                <a:srgbClr val="FF4074"/>
              </a:buClr>
              <a:buSzPct val="100000"/>
              <a:buChar char="❖"/>
            </a:pPr>
            <a:r>
              <a:rPr b="1" lang="en" sz="1525">
                <a:solidFill>
                  <a:srgbClr val="FF4074"/>
                </a:solidFill>
              </a:rPr>
              <a:t>Grid Search Cross Validation:</a:t>
            </a:r>
            <a:endParaRPr b="1" sz="1525">
              <a:solidFill>
                <a:srgbClr val="FF4074"/>
              </a:solidFill>
            </a:endParaRPr>
          </a:p>
          <a:p>
            <a:pPr indent="-318219" lvl="1" marL="914400" rtl="0" algn="l">
              <a:spcBef>
                <a:spcPts val="0"/>
              </a:spcBef>
              <a:spcAft>
                <a:spcPts val="0"/>
              </a:spcAft>
              <a:buClr>
                <a:schemeClr val="dk1"/>
              </a:buClr>
              <a:buSzPct val="100000"/>
              <a:buChar char="➢"/>
            </a:pPr>
            <a:r>
              <a:rPr lang="en" sz="1525">
                <a:solidFill>
                  <a:schemeClr val="dk1"/>
                </a:solidFill>
              </a:rPr>
              <a:t>Optimal model configuration achieved.</a:t>
            </a:r>
            <a:endParaRPr sz="1525">
              <a:solidFill>
                <a:schemeClr val="dk1"/>
              </a:solidFill>
            </a:endParaRPr>
          </a:p>
          <a:p>
            <a:pPr indent="-318219" lvl="1" marL="914400" rtl="0" algn="l">
              <a:spcBef>
                <a:spcPts val="0"/>
              </a:spcBef>
              <a:spcAft>
                <a:spcPts val="0"/>
              </a:spcAft>
              <a:buClr>
                <a:schemeClr val="dk1"/>
              </a:buClr>
              <a:buSzPct val="100000"/>
              <a:buChar char="➢"/>
            </a:pPr>
            <a:r>
              <a:rPr b="1" lang="en" sz="1525">
                <a:solidFill>
                  <a:schemeClr val="accent5"/>
                </a:solidFill>
              </a:rPr>
              <a:t>Final Accuracy:</a:t>
            </a:r>
            <a:r>
              <a:rPr lang="en" sz="1525">
                <a:solidFill>
                  <a:schemeClr val="dk1"/>
                </a:solidFill>
              </a:rPr>
              <a:t> ~81%</a:t>
            </a:r>
            <a:endParaRPr sz="1525">
              <a:solidFill>
                <a:schemeClr val="dk1"/>
              </a:solidFill>
            </a:endParaRPr>
          </a:p>
          <a:p>
            <a:pPr indent="0" lvl="0" marL="0" rtl="0" algn="l">
              <a:spcBef>
                <a:spcPts val="1200"/>
              </a:spcBef>
              <a:spcAft>
                <a:spcPts val="1200"/>
              </a:spcAft>
              <a:buNone/>
            </a:pPr>
            <a:r>
              <a:t/>
            </a:r>
            <a:endParaRPr/>
          </a:p>
        </p:txBody>
      </p:sp>
      <p:pic>
        <p:nvPicPr>
          <p:cNvPr id="167" name="Google Shape;167;p26"/>
          <p:cNvPicPr preferRelativeResize="0"/>
          <p:nvPr/>
        </p:nvPicPr>
        <p:blipFill>
          <a:blip r:embed="rId3">
            <a:alphaModFix/>
          </a:blip>
          <a:stretch>
            <a:fillRect/>
          </a:stretch>
        </p:blipFill>
        <p:spPr>
          <a:xfrm>
            <a:off x="4855950" y="1919688"/>
            <a:ext cx="3869099" cy="2261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Decision Tree Model #1</a:t>
            </a:r>
            <a:endParaRPr/>
          </a:p>
        </p:txBody>
      </p:sp>
      <p:pic>
        <p:nvPicPr>
          <p:cNvPr id="173" name="Google Shape;173;p27"/>
          <p:cNvPicPr preferRelativeResize="0"/>
          <p:nvPr/>
        </p:nvPicPr>
        <p:blipFill>
          <a:blip r:embed="rId3">
            <a:alphaModFix/>
          </a:blip>
          <a:stretch>
            <a:fillRect/>
          </a:stretch>
        </p:blipFill>
        <p:spPr>
          <a:xfrm>
            <a:off x="242175" y="1017725"/>
            <a:ext cx="3663425" cy="2961350"/>
          </a:xfrm>
          <a:prstGeom prst="rect">
            <a:avLst/>
          </a:prstGeom>
          <a:noFill/>
          <a:ln>
            <a:noFill/>
          </a:ln>
        </p:spPr>
      </p:pic>
      <p:pic>
        <p:nvPicPr>
          <p:cNvPr id="174" name="Google Shape;174;p27"/>
          <p:cNvPicPr preferRelativeResize="0"/>
          <p:nvPr/>
        </p:nvPicPr>
        <p:blipFill>
          <a:blip r:embed="rId4">
            <a:alphaModFix/>
          </a:blip>
          <a:stretch>
            <a:fillRect/>
          </a:stretch>
        </p:blipFill>
        <p:spPr>
          <a:xfrm>
            <a:off x="4141450" y="1017725"/>
            <a:ext cx="4710719" cy="2961350"/>
          </a:xfrm>
          <a:prstGeom prst="rect">
            <a:avLst/>
          </a:prstGeom>
          <a:noFill/>
          <a:ln>
            <a:noFill/>
          </a:ln>
        </p:spPr>
      </p:pic>
      <p:pic>
        <p:nvPicPr>
          <p:cNvPr id="175" name="Google Shape;175;p27"/>
          <p:cNvPicPr preferRelativeResize="0"/>
          <p:nvPr/>
        </p:nvPicPr>
        <p:blipFill>
          <a:blip r:embed="rId5">
            <a:alphaModFix/>
          </a:blip>
          <a:stretch>
            <a:fillRect/>
          </a:stretch>
        </p:blipFill>
        <p:spPr>
          <a:xfrm>
            <a:off x="152400" y="4212600"/>
            <a:ext cx="8839200" cy="5507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Decision Tree Model #2</a:t>
            </a:r>
            <a:endParaRPr/>
          </a:p>
        </p:txBody>
      </p:sp>
      <p:sp>
        <p:nvSpPr>
          <p:cNvPr id="181" name="Google Shape;181;p28"/>
          <p:cNvSpPr txBox="1"/>
          <p:nvPr>
            <p:ph idx="1" type="body"/>
          </p:nvPr>
        </p:nvSpPr>
        <p:spPr>
          <a:xfrm>
            <a:off x="311700" y="1152475"/>
            <a:ext cx="4497900" cy="3819300"/>
          </a:xfrm>
          <a:prstGeom prst="rect">
            <a:avLst/>
          </a:prstGeom>
        </p:spPr>
        <p:txBody>
          <a:bodyPr anchorCtr="0" anchor="t" bIns="91425" lIns="91425" spcFirstLastPara="1" rIns="91425" wrap="square" tIns="91425">
            <a:normAutofit fontScale="55000" lnSpcReduction="20000"/>
          </a:bodyPr>
          <a:lstStyle/>
          <a:p>
            <a:pPr indent="0" lvl="0" marL="0" rtl="0" algn="l">
              <a:spcBef>
                <a:spcPts val="1200"/>
              </a:spcBef>
              <a:spcAft>
                <a:spcPts val="0"/>
              </a:spcAft>
              <a:buNone/>
            </a:pPr>
            <a:r>
              <a:rPr b="1" lang="en" sz="2299">
                <a:solidFill>
                  <a:schemeClr val="accent4"/>
                </a:solidFill>
              </a:rPr>
              <a:t>Model Improvements</a:t>
            </a:r>
            <a:endParaRPr b="1" sz="2299">
              <a:solidFill>
                <a:schemeClr val="accent4"/>
              </a:solidFill>
            </a:endParaRPr>
          </a:p>
          <a:p>
            <a:pPr indent="-308908" lvl="0" marL="457200" rtl="0" algn="l">
              <a:spcBef>
                <a:spcPts val="1200"/>
              </a:spcBef>
              <a:spcAft>
                <a:spcPts val="0"/>
              </a:spcAft>
              <a:buClr>
                <a:srgbClr val="FF4074"/>
              </a:buClr>
              <a:buSzPct val="100000"/>
              <a:buChar char="❖"/>
            </a:pPr>
            <a:r>
              <a:rPr b="1" lang="en" sz="2299">
                <a:solidFill>
                  <a:srgbClr val="FF4074"/>
                </a:solidFill>
              </a:rPr>
              <a:t>Hyperparameter Tuning:</a:t>
            </a:r>
            <a:endParaRPr b="1" sz="2299">
              <a:solidFill>
                <a:srgbClr val="FF4074"/>
              </a:solidFill>
            </a:endParaRPr>
          </a:p>
          <a:p>
            <a:pPr indent="-308908" lvl="1" marL="914400" rtl="0" algn="l">
              <a:spcBef>
                <a:spcPts val="0"/>
              </a:spcBef>
              <a:spcAft>
                <a:spcPts val="0"/>
              </a:spcAft>
              <a:buClr>
                <a:schemeClr val="dk1"/>
              </a:buClr>
              <a:buSzPct val="100000"/>
              <a:buChar char="➢"/>
            </a:pPr>
            <a:r>
              <a:rPr lang="en" sz="2299">
                <a:solidFill>
                  <a:schemeClr val="dk1"/>
                </a:solidFill>
              </a:rPr>
              <a:t>Based on best parameters from Grid Search Cross Validation of Decision Tree Model #1.</a:t>
            </a:r>
            <a:endParaRPr sz="2299">
              <a:solidFill>
                <a:schemeClr val="dk1"/>
              </a:solidFill>
            </a:endParaRPr>
          </a:p>
          <a:p>
            <a:pPr indent="-308908" lvl="0" marL="457200" rtl="0" algn="l">
              <a:spcBef>
                <a:spcPts val="0"/>
              </a:spcBef>
              <a:spcAft>
                <a:spcPts val="0"/>
              </a:spcAft>
              <a:buClr>
                <a:srgbClr val="FF4074"/>
              </a:buClr>
              <a:buSzPct val="100000"/>
              <a:buChar char="❖"/>
            </a:pPr>
            <a:r>
              <a:rPr b="1" lang="en" sz="2299">
                <a:solidFill>
                  <a:srgbClr val="FF4074"/>
                </a:solidFill>
              </a:rPr>
              <a:t>Performance Metrics:</a:t>
            </a:r>
            <a:endParaRPr b="1" sz="2299">
              <a:solidFill>
                <a:srgbClr val="FF4074"/>
              </a:solidFill>
            </a:endParaRPr>
          </a:p>
          <a:p>
            <a:pPr indent="-308908" lvl="1" marL="914400" rtl="0" algn="l">
              <a:spcBef>
                <a:spcPts val="0"/>
              </a:spcBef>
              <a:spcAft>
                <a:spcPts val="0"/>
              </a:spcAft>
              <a:buClr>
                <a:schemeClr val="dk1"/>
              </a:buClr>
              <a:buSzPct val="100000"/>
              <a:buChar char="➢"/>
            </a:pPr>
            <a:r>
              <a:rPr b="1" lang="en" sz="2299">
                <a:solidFill>
                  <a:schemeClr val="accent5"/>
                </a:solidFill>
              </a:rPr>
              <a:t>Accuracy, Precision, Recall, and F1 Score:</a:t>
            </a:r>
            <a:r>
              <a:rPr lang="en" sz="2299">
                <a:solidFill>
                  <a:schemeClr val="accent5"/>
                </a:solidFill>
              </a:rPr>
              <a:t> </a:t>
            </a:r>
            <a:r>
              <a:rPr lang="en" sz="2299">
                <a:solidFill>
                  <a:schemeClr val="dk1"/>
                </a:solidFill>
              </a:rPr>
              <a:t>All metrics showed significant improvement compared to the first Decision Tree model.</a:t>
            </a:r>
            <a:endParaRPr sz="2299">
              <a:solidFill>
                <a:schemeClr val="dk1"/>
              </a:solidFill>
            </a:endParaRPr>
          </a:p>
          <a:p>
            <a:pPr indent="-308908" lvl="1" marL="914400" rtl="0" algn="l">
              <a:spcBef>
                <a:spcPts val="0"/>
              </a:spcBef>
              <a:spcAft>
                <a:spcPts val="0"/>
              </a:spcAft>
              <a:buClr>
                <a:schemeClr val="dk1"/>
              </a:buClr>
              <a:buSzPct val="100000"/>
              <a:buChar char="➢"/>
            </a:pPr>
            <a:r>
              <a:rPr b="1" lang="en" sz="2299">
                <a:solidFill>
                  <a:schemeClr val="accent5"/>
                </a:solidFill>
              </a:rPr>
              <a:t>Cross-Validation Scores:</a:t>
            </a:r>
            <a:r>
              <a:rPr lang="en" sz="2299">
                <a:solidFill>
                  <a:schemeClr val="dk1"/>
                </a:solidFill>
              </a:rPr>
              <a:t> Higher mean score with improved consistency across folds.</a:t>
            </a:r>
            <a:endParaRPr sz="2299">
              <a:solidFill>
                <a:schemeClr val="dk1"/>
              </a:solidFill>
            </a:endParaRPr>
          </a:p>
          <a:p>
            <a:pPr indent="-308908" lvl="0" marL="457200" rtl="0" algn="l">
              <a:spcBef>
                <a:spcPts val="0"/>
              </a:spcBef>
              <a:spcAft>
                <a:spcPts val="0"/>
              </a:spcAft>
              <a:buClr>
                <a:srgbClr val="FF4074"/>
              </a:buClr>
              <a:buSzPct val="100000"/>
              <a:buChar char="❖"/>
            </a:pPr>
            <a:r>
              <a:rPr b="1" lang="en" sz="2299">
                <a:solidFill>
                  <a:srgbClr val="FF4074"/>
                </a:solidFill>
              </a:rPr>
              <a:t>Implications:</a:t>
            </a:r>
            <a:endParaRPr b="1" sz="2299">
              <a:solidFill>
                <a:srgbClr val="FF4074"/>
              </a:solidFill>
            </a:endParaRPr>
          </a:p>
          <a:p>
            <a:pPr indent="-308908" lvl="1" marL="914400" rtl="0" algn="l">
              <a:spcBef>
                <a:spcPts val="0"/>
              </a:spcBef>
              <a:spcAft>
                <a:spcPts val="0"/>
              </a:spcAft>
              <a:buClr>
                <a:schemeClr val="dk1"/>
              </a:buClr>
              <a:buSzPct val="100000"/>
              <a:buChar char="➢"/>
            </a:pPr>
            <a:r>
              <a:rPr lang="en" sz="2299">
                <a:solidFill>
                  <a:schemeClr val="dk1"/>
                </a:solidFill>
              </a:rPr>
              <a:t>The Grid Search optimization positively impacted model stability and accuracy.</a:t>
            </a:r>
            <a:endParaRPr sz="2299">
              <a:solidFill>
                <a:schemeClr val="dk1"/>
              </a:solidFill>
            </a:endParaRPr>
          </a:p>
          <a:p>
            <a:pPr indent="-308908" lvl="1" marL="914400" rtl="0" algn="l">
              <a:spcBef>
                <a:spcPts val="0"/>
              </a:spcBef>
              <a:spcAft>
                <a:spcPts val="0"/>
              </a:spcAft>
              <a:buClr>
                <a:schemeClr val="dk1"/>
              </a:buClr>
              <a:buSzPct val="100000"/>
              <a:buChar char="➢"/>
            </a:pPr>
            <a:r>
              <a:rPr lang="en" sz="2299">
                <a:solidFill>
                  <a:schemeClr val="dk1"/>
                </a:solidFill>
              </a:rPr>
              <a:t>Enhanced performance across all evaluation aspects demonstrates the effectiveness of the selected hyperparameters.</a:t>
            </a:r>
            <a:endParaRPr sz="2299">
              <a:solidFill>
                <a:schemeClr val="dk1"/>
              </a:solidFill>
            </a:endParaRPr>
          </a:p>
          <a:p>
            <a:pPr indent="0" lvl="0" marL="0" rtl="0" algn="l">
              <a:spcBef>
                <a:spcPts val="1200"/>
              </a:spcBef>
              <a:spcAft>
                <a:spcPts val="1200"/>
              </a:spcAft>
              <a:buNone/>
            </a:pPr>
            <a:r>
              <a:t/>
            </a:r>
            <a:endParaRPr/>
          </a:p>
        </p:txBody>
      </p:sp>
      <p:pic>
        <p:nvPicPr>
          <p:cNvPr id="182" name="Google Shape;182;p28"/>
          <p:cNvPicPr preferRelativeResize="0"/>
          <p:nvPr/>
        </p:nvPicPr>
        <p:blipFill>
          <a:blip r:embed="rId3">
            <a:alphaModFix/>
          </a:blip>
          <a:stretch>
            <a:fillRect/>
          </a:stretch>
        </p:blipFill>
        <p:spPr>
          <a:xfrm>
            <a:off x="5177650" y="1017725"/>
            <a:ext cx="3433250" cy="957100"/>
          </a:xfrm>
          <a:prstGeom prst="rect">
            <a:avLst/>
          </a:prstGeom>
          <a:noFill/>
          <a:ln>
            <a:noFill/>
          </a:ln>
        </p:spPr>
      </p:pic>
      <p:pic>
        <p:nvPicPr>
          <p:cNvPr id="183" name="Google Shape;183;p28"/>
          <p:cNvPicPr preferRelativeResize="0"/>
          <p:nvPr/>
        </p:nvPicPr>
        <p:blipFill>
          <a:blip r:embed="rId4">
            <a:alphaModFix/>
          </a:blip>
          <a:stretch>
            <a:fillRect/>
          </a:stretch>
        </p:blipFill>
        <p:spPr>
          <a:xfrm>
            <a:off x="5093700" y="2091588"/>
            <a:ext cx="3601151" cy="2328575"/>
          </a:xfrm>
          <a:prstGeom prst="rect">
            <a:avLst/>
          </a:prstGeom>
          <a:noFill/>
          <a:ln>
            <a:noFill/>
          </a:ln>
        </p:spPr>
      </p:pic>
      <p:pic>
        <p:nvPicPr>
          <p:cNvPr id="184" name="Google Shape;184;p28"/>
          <p:cNvPicPr preferRelativeResize="0"/>
          <p:nvPr/>
        </p:nvPicPr>
        <p:blipFill>
          <a:blip r:embed="rId5">
            <a:alphaModFix/>
          </a:blip>
          <a:stretch>
            <a:fillRect/>
          </a:stretch>
        </p:blipFill>
        <p:spPr>
          <a:xfrm>
            <a:off x="1405213" y="4536928"/>
            <a:ext cx="6333576" cy="347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Decision Tree Model #2</a:t>
            </a:r>
            <a:endParaRPr/>
          </a:p>
          <a:p>
            <a:pPr indent="0" lvl="0" marL="0" rtl="0" algn="l">
              <a:spcBef>
                <a:spcPts val="0"/>
              </a:spcBef>
              <a:spcAft>
                <a:spcPts val="0"/>
              </a:spcAft>
              <a:buNone/>
            </a:pPr>
            <a:r>
              <a:t/>
            </a:r>
            <a:endParaRPr/>
          </a:p>
        </p:txBody>
      </p:sp>
      <p:pic>
        <p:nvPicPr>
          <p:cNvPr id="190" name="Google Shape;190;p29"/>
          <p:cNvPicPr preferRelativeResize="0"/>
          <p:nvPr/>
        </p:nvPicPr>
        <p:blipFill>
          <a:blip r:embed="rId3">
            <a:alphaModFix/>
          </a:blip>
          <a:stretch>
            <a:fillRect/>
          </a:stretch>
        </p:blipFill>
        <p:spPr>
          <a:xfrm>
            <a:off x="2024535" y="1017725"/>
            <a:ext cx="5094928" cy="3965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20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Simple Neural Network for Regression</a:t>
            </a:r>
            <a:endParaRPr/>
          </a:p>
        </p:txBody>
      </p:sp>
      <p:sp>
        <p:nvSpPr>
          <p:cNvPr id="196" name="Google Shape;196;p30"/>
          <p:cNvSpPr txBox="1"/>
          <p:nvPr>
            <p:ph idx="1" type="body"/>
          </p:nvPr>
        </p:nvSpPr>
        <p:spPr>
          <a:xfrm>
            <a:off x="311700" y="109452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b="1" lang="en" sz="1400">
                <a:solidFill>
                  <a:schemeClr val="accent4"/>
                </a:solidFill>
              </a:rPr>
              <a:t>Performance Overview</a:t>
            </a:r>
            <a:endParaRPr b="1" sz="1400">
              <a:solidFill>
                <a:schemeClr val="accent4"/>
              </a:solidFill>
            </a:endParaRPr>
          </a:p>
          <a:p>
            <a:pPr indent="-317500" lvl="0" marL="457200" rtl="0" algn="l">
              <a:spcBef>
                <a:spcPts val="1200"/>
              </a:spcBef>
              <a:spcAft>
                <a:spcPts val="0"/>
              </a:spcAft>
              <a:buClr>
                <a:srgbClr val="FF4074"/>
              </a:buClr>
              <a:buSzPts val="1400"/>
              <a:buChar char="❖"/>
            </a:pPr>
            <a:r>
              <a:rPr b="1" lang="en" sz="1400">
                <a:solidFill>
                  <a:srgbClr val="FF4074"/>
                </a:solidFill>
              </a:rPr>
              <a:t>Loss and Mean Squared Error (MSE):</a:t>
            </a:r>
            <a:endParaRPr b="1" sz="1400">
              <a:solidFill>
                <a:srgbClr val="FF4074"/>
              </a:solidFill>
            </a:endParaRPr>
          </a:p>
          <a:p>
            <a:pPr indent="-317500" lvl="1" marL="914400" rtl="0" algn="l">
              <a:spcBef>
                <a:spcPts val="0"/>
              </a:spcBef>
              <a:spcAft>
                <a:spcPts val="0"/>
              </a:spcAft>
              <a:buClr>
                <a:schemeClr val="dk1"/>
              </a:buClr>
              <a:buSzPts val="1400"/>
              <a:buChar char="➢"/>
            </a:pPr>
            <a:r>
              <a:rPr b="1" lang="en">
                <a:solidFill>
                  <a:schemeClr val="accent5"/>
                </a:solidFill>
              </a:rPr>
              <a:t>Training Loss:</a:t>
            </a:r>
            <a:r>
              <a:rPr lang="en">
                <a:solidFill>
                  <a:schemeClr val="dk1"/>
                </a:solidFill>
              </a:rPr>
              <a:t> 4,918,952,853,504.0000</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accent5"/>
                </a:solidFill>
              </a:rPr>
              <a:t>Significance:</a:t>
            </a:r>
            <a:r>
              <a:rPr lang="en">
                <a:solidFill>
                  <a:schemeClr val="accent5"/>
                </a:solidFill>
              </a:rPr>
              <a:t> </a:t>
            </a:r>
            <a:r>
              <a:rPr lang="en">
                <a:solidFill>
                  <a:schemeClr val="dk1"/>
                </a:solidFill>
              </a:rPr>
              <a:t>The extremely high loss and MSE indicate that predictions are significantly off from the actual target values in the training data.</a:t>
            </a:r>
            <a:endParaRPr>
              <a:solidFill>
                <a:schemeClr val="dk1"/>
              </a:solidFill>
            </a:endParaRPr>
          </a:p>
          <a:p>
            <a:pPr indent="-317500" lvl="0" marL="457200" rtl="0" algn="l">
              <a:spcBef>
                <a:spcPts val="0"/>
              </a:spcBef>
              <a:spcAft>
                <a:spcPts val="0"/>
              </a:spcAft>
              <a:buClr>
                <a:srgbClr val="FF4074"/>
              </a:buClr>
              <a:buSzPts val="1400"/>
              <a:buChar char="❖"/>
            </a:pPr>
            <a:r>
              <a:rPr b="1" lang="en" sz="1400">
                <a:solidFill>
                  <a:srgbClr val="FF4074"/>
                </a:solidFill>
              </a:rPr>
              <a:t>Implications:</a:t>
            </a:r>
            <a:endParaRPr b="1" sz="1400">
              <a:solidFill>
                <a:srgbClr val="FF4074"/>
              </a:solidFill>
            </a:endParaRPr>
          </a:p>
          <a:p>
            <a:pPr indent="-317500" lvl="1" marL="914400" rtl="0" algn="l">
              <a:spcBef>
                <a:spcPts val="0"/>
              </a:spcBef>
              <a:spcAft>
                <a:spcPts val="0"/>
              </a:spcAft>
              <a:buClr>
                <a:schemeClr val="dk1"/>
              </a:buClr>
              <a:buSzPts val="1400"/>
              <a:buChar char="➢"/>
            </a:pPr>
            <a:r>
              <a:rPr b="1" lang="en">
                <a:solidFill>
                  <a:schemeClr val="accent5"/>
                </a:solidFill>
              </a:rPr>
              <a:t>Prediction Errors:</a:t>
            </a:r>
            <a:r>
              <a:rPr lang="en">
                <a:solidFill>
                  <a:schemeClr val="accent5"/>
                </a:solidFill>
              </a:rPr>
              <a:t> </a:t>
            </a:r>
            <a:r>
              <a:rPr lang="en">
                <a:solidFill>
                  <a:schemeClr val="dk1"/>
                </a:solidFill>
              </a:rPr>
              <a:t>The model shows substantial errors in its predictions.</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accent5"/>
                </a:solidFill>
              </a:rPr>
              <a:t>Model Fit:</a:t>
            </a:r>
            <a:r>
              <a:rPr lang="en">
                <a:solidFill>
                  <a:schemeClr val="accent5"/>
                </a:solidFill>
              </a:rPr>
              <a:t> </a:t>
            </a:r>
            <a:r>
              <a:rPr lang="en">
                <a:solidFill>
                  <a:schemeClr val="dk1"/>
                </a:solidFill>
              </a:rPr>
              <a:t>The model's fit to the training data is poor, suggesting it is not effectively learning the underlying patterns.</a:t>
            </a:r>
            <a:endParaRPr>
              <a:solidFill>
                <a:schemeClr val="dk1"/>
              </a:solidFill>
            </a:endParaRPr>
          </a:p>
          <a:p>
            <a:pPr indent="-317500" lvl="0" marL="457200" rtl="0" algn="l">
              <a:spcBef>
                <a:spcPts val="0"/>
              </a:spcBef>
              <a:spcAft>
                <a:spcPts val="0"/>
              </a:spcAft>
              <a:buClr>
                <a:srgbClr val="FF4074"/>
              </a:buClr>
              <a:buSzPts val="1400"/>
              <a:buChar char="❖"/>
            </a:pPr>
            <a:r>
              <a:rPr b="1" lang="en" sz="1400">
                <a:solidFill>
                  <a:srgbClr val="FF4074"/>
                </a:solidFill>
              </a:rPr>
              <a:t>Summary:</a:t>
            </a:r>
            <a:endParaRPr b="1" sz="1400">
              <a:solidFill>
                <a:srgbClr val="FF4074"/>
              </a:solidFill>
            </a:endParaRPr>
          </a:p>
          <a:p>
            <a:pPr indent="-317500" lvl="1" marL="914400" rtl="0" algn="l">
              <a:spcBef>
                <a:spcPts val="0"/>
              </a:spcBef>
              <a:spcAft>
                <a:spcPts val="0"/>
              </a:spcAft>
              <a:buClr>
                <a:schemeClr val="dk1"/>
              </a:buClr>
              <a:buSzPts val="1400"/>
              <a:buChar char="➢"/>
            </a:pPr>
            <a:r>
              <a:rPr lang="en">
                <a:solidFill>
                  <a:schemeClr val="dk1"/>
                </a:solidFill>
              </a:rPr>
              <a:t>The high loss and MSE reflect a model with poor predictive accuracy and significant room for improvement in performance.</a:t>
            </a:r>
            <a:endParaRPr>
              <a:solidFill>
                <a:schemeClr val="dk1"/>
              </a:solidFill>
            </a:endParaRPr>
          </a:p>
          <a:p>
            <a:pPr indent="0" lvl="0" marL="0" rtl="0" algn="l">
              <a:spcBef>
                <a:spcPts val="1200"/>
              </a:spcBef>
              <a:spcAft>
                <a:spcPts val="1200"/>
              </a:spcAft>
              <a:buNone/>
            </a:pPr>
            <a:r>
              <a:t/>
            </a:r>
            <a:endParaRPr/>
          </a:p>
        </p:txBody>
      </p:sp>
      <p:pic>
        <p:nvPicPr>
          <p:cNvPr id="197" name="Google Shape;197;p30"/>
          <p:cNvPicPr preferRelativeResize="0"/>
          <p:nvPr/>
        </p:nvPicPr>
        <p:blipFill>
          <a:blip r:embed="rId3">
            <a:alphaModFix/>
          </a:blip>
          <a:stretch>
            <a:fillRect/>
          </a:stretch>
        </p:blipFill>
        <p:spPr>
          <a:xfrm>
            <a:off x="1747315" y="4186325"/>
            <a:ext cx="5649375" cy="89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178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Simple Neural Network for Classification</a:t>
            </a:r>
            <a:endParaRPr/>
          </a:p>
        </p:txBody>
      </p:sp>
      <p:sp>
        <p:nvSpPr>
          <p:cNvPr id="203" name="Google Shape;20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1200"/>
              </a:spcBef>
              <a:spcAft>
                <a:spcPts val="0"/>
              </a:spcAft>
              <a:buClr>
                <a:schemeClr val="dk1"/>
              </a:buClr>
              <a:buSzPts val="2300"/>
              <a:buChar char="❖"/>
            </a:pPr>
            <a:r>
              <a:rPr lang="en" sz="1700">
                <a:solidFill>
                  <a:schemeClr val="accent4"/>
                </a:solidFill>
              </a:rPr>
              <a:t>Evaluation: </a:t>
            </a:r>
            <a:r>
              <a:rPr lang="en" sz="1700">
                <a:solidFill>
                  <a:schemeClr val="dk1"/>
                </a:solidFill>
              </a:rPr>
              <a:t> A lot better than the SNN for regression.</a:t>
            </a:r>
            <a:endParaRPr sz="1700">
              <a:solidFill>
                <a:schemeClr val="dk1"/>
              </a:solidFill>
            </a:endParaRPr>
          </a:p>
          <a:p>
            <a:pPr indent="-374650" lvl="0" marL="457200" rtl="0" algn="l">
              <a:spcBef>
                <a:spcPts val="0"/>
              </a:spcBef>
              <a:spcAft>
                <a:spcPts val="0"/>
              </a:spcAft>
              <a:buClr>
                <a:schemeClr val="dk1"/>
              </a:buClr>
              <a:buSzPts val="2300"/>
              <a:buChar char="❖"/>
            </a:pPr>
            <a:r>
              <a:rPr lang="en" sz="1700">
                <a:solidFill>
                  <a:schemeClr val="dk1"/>
                </a:solidFill>
              </a:rPr>
              <a:t>The model has a decent overall accuracy. However, it still does poorly on detective positive instances which then led to a low recall and f1 score.</a:t>
            </a:r>
            <a:endParaRPr sz="2300">
              <a:solidFill>
                <a:schemeClr val="dk1"/>
              </a:solidFill>
            </a:endParaRPr>
          </a:p>
        </p:txBody>
      </p:sp>
      <p:pic>
        <p:nvPicPr>
          <p:cNvPr id="204" name="Google Shape;204;p31"/>
          <p:cNvPicPr preferRelativeResize="0"/>
          <p:nvPr/>
        </p:nvPicPr>
        <p:blipFill rotWithShape="1">
          <a:blip r:embed="rId3">
            <a:alphaModFix/>
          </a:blip>
          <a:srcRect b="0" l="0" r="0" t="4232"/>
          <a:stretch/>
        </p:blipFill>
        <p:spPr>
          <a:xfrm>
            <a:off x="828675" y="2746675"/>
            <a:ext cx="7486650" cy="198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604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4" name="Google Shape;64;p14"/>
          <p:cNvSpPr txBox="1"/>
          <p:nvPr>
            <p:ph idx="1" type="body"/>
          </p:nvPr>
        </p:nvSpPr>
        <p:spPr>
          <a:xfrm>
            <a:off x="70950" y="14544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4"/>
              </a:buClr>
              <a:buSzPts val="1800"/>
              <a:buChar char="❖"/>
            </a:pPr>
            <a:r>
              <a:rPr lang="en">
                <a:solidFill>
                  <a:schemeClr val="accent4"/>
                </a:solidFill>
              </a:rPr>
              <a:t>Objectives and Goals</a:t>
            </a:r>
            <a:endParaRPr>
              <a:solidFill>
                <a:schemeClr val="accent4"/>
              </a:solidFill>
            </a:endParaRPr>
          </a:p>
          <a:p>
            <a:pPr indent="-317500" lvl="1" marL="914400" rtl="0" algn="l">
              <a:spcBef>
                <a:spcPts val="0"/>
              </a:spcBef>
              <a:spcAft>
                <a:spcPts val="0"/>
              </a:spcAft>
              <a:buClr>
                <a:schemeClr val="dk1"/>
              </a:buClr>
              <a:buSzPts val="1400"/>
              <a:buChar char="➢"/>
            </a:pPr>
            <a:r>
              <a:rPr lang="en">
                <a:solidFill>
                  <a:srgbClr val="FF4074"/>
                </a:solidFill>
              </a:rPr>
              <a:t>Primary Objective:</a:t>
            </a:r>
            <a:r>
              <a:rPr lang="en">
                <a:solidFill>
                  <a:schemeClr val="dk1"/>
                </a:solidFill>
              </a:rPr>
              <a:t> Develop machine learning models for accurate and interpretable predictions of house sale amounts and affordability classification.</a:t>
            </a:r>
            <a:endParaRPr>
              <a:solidFill>
                <a:schemeClr val="dk1"/>
              </a:solidFill>
            </a:endParaRPr>
          </a:p>
          <a:p>
            <a:pPr indent="-317500" lvl="1" marL="914400" rtl="0" algn="l">
              <a:spcBef>
                <a:spcPts val="0"/>
              </a:spcBef>
              <a:spcAft>
                <a:spcPts val="0"/>
              </a:spcAft>
              <a:buClr>
                <a:schemeClr val="dk1"/>
              </a:buClr>
              <a:buSzPts val="1400"/>
              <a:buChar char="➢"/>
            </a:pPr>
            <a:r>
              <a:rPr lang="en">
                <a:solidFill>
                  <a:srgbClr val="FF4074"/>
                </a:solidFill>
              </a:rPr>
              <a:t>Target Outcomes:</a:t>
            </a:r>
            <a:r>
              <a:rPr lang="en">
                <a:solidFill>
                  <a:schemeClr val="dk1"/>
                </a:solidFill>
              </a:rPr>
              <a:t> Select the best predictive model for both continuous sale amounts and binary affordability classification</a:t>
            </a:r>
            <a:endParaRPr>
              <a:solidFill>
                <a:schemeClr val="dk1"/>
              </a:solidFill>
            </a:endParaRPr>
          </a:p>
          <a:p>
            <a:pPr indent="-342900" lvl="0" marL="457200" rtl="0" algn="l">
              <a:spcBef>
                <a:spcPts val="0"/>
              </a:spcBef>
              <a:spcAft>
                <a:spcPts val="0"/>
              </a:spcAft>
              <a:buClr>
                <a:schemeClr val="accent4"/>
              </a:buClr>
              <a:buSzPts val="1800"/>
              <a:buChar char="❖"/>
            </a:pPr>
            <a:r>
              <a:rPr lang="en">
                <a:solidFill>
                  <a:schemeClr val="accent4"/>
                </a:solidFill>
              </a:rPr>
              <a:t>Background</a:t>
            </a:r>
            <a:r>
              <a:rPr lang="en">
                <a:solidFill>
                  <a:schemeClr val="accent4"/>
                </a:solidFill>
              </a:rPr>
              <a:t> Information</a:t>
            </a:r>
            <a:endParaRPr>
              <a:solidFill>
                <a:schemeClr val="accent4"/>
              </a:solidFill>
            </a:endParaRPr>
          </a:p>
          <a:p>
            <a:pPr indent="-317500" lvl="1" marL="914400" rtl="0" algn="l">
              <a:spcBef>
                <a:spcPts val="0"/>
              </a:spcBef>
              <a:spcAft>
                <a:spcPts val="0"/>
              </a:spcAft>
              <a:buClr>
                <a:schemeClr val="dk1"/>
              </a:buClr>
              <a:buSzPts val="1400"/>
              <a:buChar char="➢"/>
            </a:pPr>
            <a:r>
              <a:rPr lang="en">
                <a:solidFill>
                  <a:srgbClr val="FF4074"/>
                </a:solidFill>
              </a:rPr>
              <a:t>Dataset Source:</a:t>
            </a:r>
            <a:r>
              <a:rPr lang="en">
                <a:solidFill>
                  <a:schemeClr val="dk1"/>
                </a:solidFill>
              </a:rPr>
              <a:t> Kaggle</a:t>
            </a:r>
            <a:endParaRPr>
              <a:solidFill>
                <a:schemeClr val="dk1"/>
              </a:solidFill>
            </a:endParaRPr>
          </a:p>
          <a:p>
            <a:pPr indent="-317500" lvl="1" marL="914400" rtl="0" algn="l">
              <a:spcBef>
                <a:spcPts val="0"/>
              </a:spcBef>
              <a:spcAft>
                <a:spcPts val="0"/>
              </a:spcAft>
              <a:buClr>
                <a:schemeClr val="dk1"/>
              </a:buClr>
              <a:buSzPts val="1400"/>
              <a:buChar char="➢"/>
            </a:pPr>
            <a:r>
              <a:rPr lang="en">
                <a:solidFill>
                  <a:srgbClr val="FF4074"/>
                </a:solidFill>
              </a:rPr>
              <a:t>Dataset Characteristics:</a:t>
            </a:r>
            <a:r>
              <a:rPr lang="en">
                <a:solidFill>
                  <a:schemeClr val="dk1"/>
                </a:solidFill>
              </a:rPr>
              <a:t> Over 1 million transactions spanning two decades of real estate data</a:t>
            </a:r>
            <a:endParaRPr>
              <a:solidFill>
                <a:schemeClr val="dk1"/>
              </a:solidFill>
            </a:endParaRPr>
          </a:p>
          <a:p>
            <a:pPr indent="-317500" lvl="1" marL="914400" rtl="0" algn="l">
              <a:spcBef>
                <a:spcPts val="0"/>
              </a:spcBef>
              <a:spcAft>
                <a:spcPts val="0"/>
              </a:spcAft>
              <a:buClr>
                <a:schemeClr val="dk1"/>
              </a:buClr>
              <a:buSzPts val="1400"/>
              <a:buChar char="➢"/>
            </a:pPr>
            <a:r>
              <a:rPr lang="en">
                <a:solidFill>
                  <a:srgbClr val="FF4074"/>
                </a:solidFill>
              </a:rPr>
              <a:t>Machine Learning Approaches:</a:t>
            </a:r>
            <a:endParaRPr>
              <a:solidFill>
                <a:srgbClr val="FF4074"/>
              </a:solidFill>
            </a:endParaRPr>
          </a:p>
          <a:p>
            <a:pPr indent="-317500" lvl="2" marL="1371600" rtl="0" algn="l">
              <a:spcBef>
                <a:spcPts val="0"/>
              </a:spcBef>
              <a:spcAft>
                <a:spcPts val="0"/>
              </a:spcAft>
              <a:buClr>
                <a:schemeClr val="dk1"/>
              </a:buClr>
              <a:buSzPts val="1400"/>
              <a:buChar char="■"/>
            </a:pPr>
            <a:r>
              <a:rPr lang="en">
                <a:solidFill>
                  <a:schemeClr val="dk1"/>
                </a:solidFill>
              </a:rPr>
              <a:t>Regression Models: Linear, Lasso, Ridge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Classification Models: Logistics Regression, Decision Trees, Gaussian Naive Bayes, Neural Networks (attempted SVM, Random Forest Classifier, and KNN)</a:t>
            </a:r>
            <a:endParaRPr>
              <a:solidFill>
                <a:schemeClr val="dk1"/>
              </a:solidFill>
            </a:endParaRPr>
          </a:p>
        </p:txBody>
      </p:sp>
      <p:pic>
        <p:nvPicPr>
          <p:cNvPr id="65" name="Google Shape;65;p14" title="Pika Machine Learning GIF (Provided by Tenor)"/>
          <p:cNvPicPr preferRelativeResize="0"/>
          <p:nvPr/>
        </p:nvPicPr>
        <p:blipFill>
          <a:blip r:embed="rId3">
            <a:alphaModFix/>
          </a:blip>
          <a:stretch>
            <a:fillRect/>
          </a:stretch>
        </p:blipFill>
        <p:spPr>
          <a:xfrm>
            <a:off x="6767948" y="106400"/>
            <a:ext cx="2108700" cy="1640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Gaussian Naive Bayes</a:t>
            </a:r>
            <a:endParaRPr/>
          </a:p>
        </p:txBody>
      </p:sp>
      <p:sp>
        <p:nvSpPr>
          <p:cNvPr id="210" name="Google Shape;210;p32"/>
          <p:cNvSpPr txBox="1"/>
          <p:nvPr>
            <p:ph idx="1" type="body"/>
          </p:nvPr>
        </p:nvSpPr>
        <p:spPr>
          <a:xfrm>
            <a:off x="311700" y="1152475"/>
            <a:ext cx="4776000" cy="3854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solidFill>
                  <a:schemeClr val="accent4"/>
                </a:solidFill>
              </a:rPr>
              <a:t>Performance Overview</a:t>
            </a:r>
            <a:endParaRPr b="1" sz="1300">
              <a:solidFill>
                <a:schemeClr val="accent4"/>
              </a:solidFill>
            </a:endParaRPr>
          </a:p>
          <a:p>
            <a:pPr indent="-311150" lvl="0" marL="457200" rtl="0" algn="l">
              <a:spcBef>
                <a:spcPts val="1200"/>
              </a:spcBef>
              <a:spcAft>
                <a:spcPts val="0"/>
              </a:spcAft>
              <a:buClr>
                <a:srgbClr val="FF4074"/>
              </a:buClr>
              <a:buSzPts val="1300"/>
              <a:buChar char="❖"/>
            </a:pPr>
            <a:r>
              <a:rPr b="1" lang="en" sz="1300">
                <a:solidFill>
                  <a:srgbClr val="FF4074"/>
                </a:solidFill>
              </a:rPr>
              <a:t>Strengths:</a:t>
            </a:r>
            <a:endParaRPr b="1" sz="1300">
              <a:solidFill>
                <a:srgbClr val="FF4074"/>
              </a:solidFill>
            </a:endParaRPr>
          </a:p>
          <a:p>
            <a:pPr indent="-311150" lvl="1" marL="914400" rtl="0" algn="l">
              <a:spcBef>
                <a:spcPts val="0"/>
              </a:spcBef>
              <a:spcAft>
                <a:spcPts val="0"/>
              </a:spcAft>
              <a:buClr>
                <a:schemeClr val="dk1"/>
              </a:buClr>
              <a:buSzPts val="1300"/>
              <a:buChar char="➢"/>
            </a:pPr>
            <a:r>
              <a:rPr lang="en" sz="1300">
                <a:solidFill>
                  <a:schemeClr val="dk1"/>
                </a:solidFill>
              </a:rPr>
              <a:t>Performed well for negative classes.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Achieved reasonable overall accuracy.</a:t>
            </a:r>
            <a:endParaRPr sz="1300">
              <a:solidFill>
                <a:schemeClr val="dk1"/>
              </a:solidFill>
            </a:endParaRPr>
          </a:p>
          <a:p>
            <a:pPr indent="-311150" lvl="0" marL="457200" rtl="0" algn="l">
              <a:spcBef>
                <a:spcPts val="0"/>
              </a:spcBef>
              <a:spcAft>
                <a:spcPts val="0"/>
              </a:spcAft>
              <a:buClr>
                <a:srgbClr val="FF4074"/>
              </a:buClr>
              <a:buSzPts val="1300"/>
              <a:buChar char="❖"/>
            </a:pPr>
            <a:r>
              <a:rPr b="1" lang="en" sz="1300">
                <a:solidFill>
                  <a:srgbClr val="FF4074"/>
                </a:solidFill>
              </a:rPr>
              <a:t>Challenges:</a:t>
            </a:r>
            <a:endParaRPr b="1" sz="1300">
              <a:solidFill>
                <a:srgbClr val="FF4074"/>
              </a:solidFill>
            </a:endParaRPr>
          </a:p>
          <a:p>
            <a:pPr indent="-311150" lvl="1" marL="914400" rtl="0" algn="l">
              <a:spcBef>
                <a:spcPts val="0"/>
              </a:spcBef>
              <a:spcAft>
                <a:spcPts val="0"/>
              </a:spcAft>
              <a:buClr>
                <a:schemeClr val="dk1"/>
              </a:buClr>
              <a:buSzPts val="1300"/>
              <a:buChar char="➢"/>
            </a:pPr>
            <a:r>
              <a:rPr lang="en" sz="1300">
                <a:solidFill>
                  <a:schemeClr val="dk1"/>
                </a:solidFill>
              </a:rPr>
              <a:t>Struggled with positive classes, leading to:</a:t>
            </a:r>
            <a:endParaRPr sz="1300">
              <a:solidFill>
                <a:schemeClr val="dk1"/>
              </a:solidFill>
            </a:endParaRPr>
          </a:p>
          <a:p>
            <a:pPr indent="-311150" lvl="2" marL="1371600" rtl="0" algn="l">
              <a:spcBef>
                <a:spcPts val="0"/>
              </a:spcBef>
              <a:spcAft>
                <a:spcPts val="0"/>
              </a:spcAft>
              <a:buClr>
                <a:schemeClr val="dk1"/>
              </a:buClr>
              <a:buSzPts val="1300"/>
              <a:buChar char="■"/>
            </a:pPr>
            <a:r>
              <a:rPr lang="en" sz="1300">
                <a:solidFill>
                  <a:schemeClr val="dk1"/>
                </a:solidFill>
              </a:rPr>
              <a:t>Low recall for positive classes.</a:t>
            </a:r>
            <a:endParaRPr sz="1300">
              <a:solidFill>
                <a:schemeClr val="dk1"/>
              </a:solidFill>
            </a:endParaRPr>
          </a:p>
          <a:p>
            <a:pPr indent="-311150" lvl="2" marL="1371600" rtl="0" algn="l">
              <a:spcBef>
                <a:spcPts val="0"/>
              </a:spcBef>
              <a:spcAft>
                <a:spcPts val="0"/>
              </a:spcAft>
              <a:buClr>
                <a:schemeClr val="dk1"/>
              </a:buClr>
              <a:buSzPts val="1300"/>
              <a:buChar char="■"/>
            </a:pPr>
            <a:r>
              <a:rPr lang="en" sz="1300">
                <a:solidFill>
                  <a:schemeClr val="dk1"/>
                </a:solidFill>
              </a:rPr>
              <a:t>Low F1 score for positive classes.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Limited ability to detect positive classes effectively.</a:t>
            </a:r>
            <a:endParaRPr sz="1300">
              <a:solidFill>
                <a:schemeClr val="dk1"/>
              </a:solidFill>
            </a:endParaRPr>
          </a:p>
          <a:p>
            <a:pPr indent="-311150" lvl="0" marL="457200" rtl="0" algn="l">
              <a:spcBef>
                <a:spcPts val="0"/>
              </a:spcBef>
              <a:spcAft>
                <a:spcPts val="0"/>
              </a:spcAft>
              <a:buClr>
                <a:srgbClr val="FF4074"/>
              </a:buClr>
              <a:buSzPts val="1300"/>
              <a:buChar char="❖"/>
            </a:pPr>
            <a:r>
              <a:rPr b="1" lang="en" sz="1300">
                <a:solidFill>
                  <a:srgbClr val="FF4074"/>
                </a:solidFill>
              </a:rPr>
              <a:t>Summary:</a:t>
            </a:r>
            <a:endParaRPr b="1" sz="1300">
              <a:solidFill>
                <a:srgbClr val="FF4074"/>
              </a:solidFill>
            </a:endParaRPr>
          </a:p>
          <a:p>
            <a:pPr indent="-311150" lvl="1" marL="914400" rtl="0" algn="l">
              <a:spcBef>
                <a:spcPts val="0"/>
              </a:spcBef>
              <a:spcAft>
                <a:spcPts val="0"/>
              </a:spcAft>
              <a:buClr>
                <a:schemeClr val="dk1"/>
              </a:buClr>
              <a:buSzPts val="1300"/>
              <a:buChar char="➢"/>
            </a:pPr>
            <a:r>
              <a:rPr lang="en" sz="1300">
                <a:solidFill>
                  <a:schemeClr val="dk1"/>
                </a:solidFill>
              </a:rPr>
              <a:t>While GaussianNB provided acceptable accuracy, its performance was not as optimal  in identifying positive instances, impacting its overall effectiveness in the classification task.</a:t>
            </a:r>
            <a:endParaRPr sz="1300">
              <a:solidFill>
                <a:schemeClr val="dk1"/>
              </a:solidFill>
            </a:endParaRPr>
          </a:p>
          <a:p>
            <a:pPr indent="0" lvl="0" marL="0" rtl="0" algn="l">
              <a:spcBef>
                <a:spcPts val="1200"/>
              </a:spcBef>
              <a:spcAft>
                <a:spcPts val="1200"/>
              </a:spcAft>
              <a:buNone/>
            </a:pPr>
            <a:r>
              <a:t/>
            </a:r>
            <a:endParaRPr/>
          </a:p>
        </p:txBody>
      </p:sp>
      <p:pic>
        <p:nvPicPr>
          <p:cNvPr id="211" name="Google Shape;211;p32"/>
          <p:cNvPicPr preferRelativeResize="0"/>
          <p:nvPr/>
        </p:nvPicPr>
        <p:blipFill>
          <a:blip r:embed="rId3">
            <a:alphaModFix/>
          </a:blip>
          <a:stretch>
            <a:fillRect/>
          </a:stretch>
        </p:blipFill>
        <p:spPr>
          <a:xfrm>
            <a:off x="5145650" y="1421700"/>
            <a:ext cx="3847674" cy="3315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352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Results - Support Vector Classifier, K-Nearest Neighbors, and Random Forest Classifier</a:t>
            </a:r>
            <a:endParaRPr/>
          </a:p>
        </p:txBody>
      </p:sp>
      <p:sp>
        <p:nvSpPr>
          <p:cNvPr id="217" name="Google Shape;217;p33"/>
          <p:cNvSpPr txBox="1"/>
          <p:nvPr>
            <p:ph idx="1" type="body"/>
          </p:nvPr>
        </p:nvSpPr>
        <p:spPr>
          <a:xfrm>
            <a:off x="311700" y="1303150"/>
            <a:ext cx="55410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None/>
            </a:pPr>
            <a:r>
              <a:rPr b="1" lang="en" sz="1200">
                <a:solidFill>
                  <a:schemeClr val="accent4"/>
                </a:solidFill>
              </a:rPr>
              <a:t>Support Vector Classifier (SVC)</a:t>
            </a:r>
            <a:endParaRPr b="1" sz="1200">
              <a:solidFill>
                <a:schemeClr val="accent4"/>
              </a:solidFill>
            </a:endParaRPr>
          </a:p>
          <a:p>
            <a:pPr indent="-304800" lvl="0" marL="457200" rtl="0" algn="l">
              <a:lnSpc>
                <a:spcPct val="95000"/>
              </a:lnSpc>
              <a:spcBef>
                <a:spcPts val="1200"/>
              </a:spcBef>
              <a:spcAft>
                <a:spcPts val="0"/>
              </a:spcAft>
              <a:buClr>
                <a:schemeClr val="dk1"/>
              </a:buClr>
              <a:buSzPts val="1200"/>
              <a:buChar char="❖"/>
            </a:pPr>
            <a:r>
              <a:rPr b="1" lang="en" sz="1200">
                <a:solidFill>
                  <a:srgbClr val="FF4074"/>
                </a:solidFill>
              </a:rPr>
              <a:t>Attempted Application:</a:t>
            </a:r>
            <a:r>
              <a:rPr lang="en" sz="1200">
                <a:solidFill>
                  <a:schemeClr val="dk1"/>
                </a:solidFill>
              </a:rPr>
              <a:t> SVC was considered for the project.</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b="1" lang="en" sz="1200">
                <a:solidFill>
                  <a:srgbClr val="FF4074"/>
                </a:solidFill>
              </a:rPr>
              <a:t>Challenge:</a:t>
            </a:r>
            <a:r>
              <a:rPr lang="en" sz="1200">
                <a:solidFill>
                  <a:schemeClr val="dk1"/>
                </a:solidFill>
              </a:rPr>
              <a:t> The dataset was too large, leading to excessive computation time.</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b="1" lang="en" sz="1200">
                <a:solidFill>
                  <a:srgbClr val="FF4074"/>
                </a:solidFill>
              </a:rPr>
              <a:t>Outcome:</a:t>
            </a:r>
            <a:r>
              <a:rPr lang="en" sz="1200">
                <a:solidFill>
                  <a:schemeClr val="dk1"/>
                </a:solidFill>
              </a:rPr>
              <a:t> SVC did not complete execution due to long processing time.</a:t>
            </a:r>
            <a:endParaRPr sz="1200">
              <a:solidFill>
                <a:schemeClr val="dk1"/>
              </a:solidFill>
            </a:endParaRPr>
          </a:p>
          <a:p>
            <a:pPr indent="0" lvl="0" marL="0" rtl="0" algn="l">
              <a:lnSpc>
                <a:spcPct val="95000"/>
              </a:lnSpc>
              <a:spcBef>
                <a:spcPts val="1200"/>
              </a:spcBef>
              <a:spcAft>
                <a:spcPts val="0"/>
              </a:spcAft>
              <a:buNone/>
            </a:pPr>
            <a:r>
              <a:rPr b="1" lang="en" sz="1200">
                <a:solidFill>
                  <a:schemeClr val="accent4"/>
                </a:solidFill>
              </a:rPr>
              <a:t>K-Nearest Neighbor (KNN)</a:t>
            </a:r>
            <a:endParaRPr b="1" sz="1200">
              <a:solidFill>
                <a:schemeClr val="accent4"/>
              </a:solidFill>
            </a:endParaRPr>
          </a:p>
          <a:p>
            <a:pPr indent="-304800" lvl="0" marL="457200" rtl="0" algn="l">
              <a:lnSpc>
                <a:spcPct val="95000"/>
              </a:lnSpc>
              <a:spcBef>
                <a:spcPts val="1200"/>
              </a:spcBef>
              <a:spcAft>
                <a:spcPts val="0"/>
              </a:spcAft>
              <a:buClr>
                <a:schemeClr val="dk1"/>
              </a:buClr>
              <a:buSzPts val="1200"/>
              <a:buChar char="❖"/>
            </a:pPr>
            <a:r>
              <a:rPr b="1" lang="en" sz="1200">
                <a:solidFill>
                  <a:srgbClr val="FF4074"/>
                </a:solidFill>
              </a:rPr>
              <a:t>Attempted Application:</a:t>
            </a:r>
            <a:r>
              <a:rPr lang="en" sz="1200">
                <a:solidFill>
                  <a:srgbClr val="FF4074"/>
                </a:solidFill>
              </a:rPr>
              <a:t> </a:t>
            </a:r>
            <a:r>
              <a:rPr lang="en" sz="1200">
                <a:solidFill>
                  <a:schemeClr val="dk1"/>
                </a:solidFill>
              </a:rPr>
              <a:t>KNN was explored as an alternative.</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b="1" lang="en" sz="1200">
                <a:solidFill>
                  <a:srgbClr val="FF4074"/>
                </a:solidFill>
              </a:rPr>
              <a:t>Challenge:</a:t>
            </a:r>
            <a:r>
              <a:rPr lang="en" sz="1200">
                <a:solidFill>
                  <a:srgbClr val="FF4074"/>
                </a:solidFill>
              </a:rPr>
              <a:t> </a:t>
            </a:r>
            <a:r>
              <a:rPr lang="en" sz="1200">
                <a:solidFill>
                  <a:schemeClr val="dk1"/>
                </a:solidFill>
              </a:rPr>
              <a:t>High computational expense and significant memory usage.</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b="1" lang="en" sz="1200">
                <a:solidFill>
                  <a:srgbClr val="FF4074"/>
                </a:solidFill>
              </a:rPr>
              <a:t>Outcome:</a:t>
            </a:r>
            <a:r>
              <a:rPr lang="en" sz="1200">
                <a:solidFill>
                  <a:srgbClr val="FF4074"/>
                </a:solidFill>
              </a:rPr>
              <a:t> </a:t>
            </a:r>
            <a:r>
              <a:rPr lang="en" sz="1200">
                <a:solidFill>
                  <a:schemeClr val="dk1"/>
                </a:solidFill>
              </a:rPr>
              <a:t>KNN was unable to run effectively due to resource constraints.</a:t>
            </a:r>
            <a:endParaRPr sz="1200">
              <a:solidFill>
                <a:schemeClr val="dk1"/>
              </a:solidFill>
            </a:endParaRPr>
          </a:p>
          <a:p>
            <a:pPr indent="0" lvl="0" marL="0" rtl="0" algn="l">
              <a:lnSpc>
                <a:spcPct val="95000"/>
              </a:lnSpc>
              <a:spcBef>
                <a:spcPts val="1200"/>
              </a:spcBef>
              <a:spcAft>
                <a:spcPts val="0"/>
              </a:spcAft>
              <a:buNone/>
            </a:pPr>
            <a:r>
              <a:rPr b="1" lang="en" sz="1200">
                <a:solidFill>
                  <a:schemeClr val="accent4"/>
                </a:solidFill>
              </a:rPr>
              <a:t>Random Forest Classifier</a:t>
            </a:r>
            <a:endParaRPr b="1" sz="1200">
              <a:solidFill>
                <a:schemeClr val="accent4"/>
              </a:solidFill>
            </a:endParaRPr>
          </a:p>
          <a:p>
            <a:pPr indent="-304800" lvl="0" marL="457200" rtl="0" algn="l">
              <a:lnSpc>
                <a:spcPct val="95000"/>
              </a:lnSpc>
              <a:spcBef>
                <a:spcPts val="1200"/>
              </a:spcBef>
              <a:spcAft>
                <a:spcPts val="0"/>
              </a:spcAft>
              <a:buClr>
                <a:schemeClr val="dk1"/>
              </a:buClr>
              <a:buSzPts val="1200"/>
              <a:buChar char="❖"/>
            </a:pPr>
            <a:r>
              <a:rPr b="1" lang="en" sz="1200">
                <a:solidFill>
                  <a:srgbClr val="FF4074"/>
                </a:solidFill>
              </a:rPr>
              <a:t>Attempted Application:</a:t>
            </a:r>
            <a:r>
              <a:rPr lang="en" sz="1200">
                <a:solidFill>
                  <a:srgbClr val="FF4074"/>
                </a:solidFill>
              </a:rPr>
              <a:t> </a:t>
            </a:r>
            <a:r>
              <a:rPr lang="en" sz="1200">
                <a:solidFill>
                  <a:schemeClr val="dk1"/>
                </a:solidFill>
              </a:rPr>
              <a:t>Random Forest Classifier was also evaluated.</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b="1" lang="en" sz="1200">
                <a:solidFill>
                  <a:srgbClr val="FF4074"/>
                </a:solidFill>
              </a:rPr>
              <a:t>Challenge:</a:t>
            </a:r>
            <a:r>
              <a:rPr lang="en" sz="1200">
                <a:solidFill>
                  <a:schemeClr val="dk1"/>
                </a:solidFill>
              </a:rPr>
              <a:t> Similar issues with computational expense and memory usage.</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b="1" lang="en" sz="1200">
                <a:solidFill>
                  <a:srgbClr val="FF4074"/>
                </a:solidFill>
              </a:rPr>
              <a:t>Outcome:</a:t>
            </a:r>
            <a:r>
              <a:rPr lang="en" sz="1200">
                <a:solidFill>
                  <a:srgbClr val="FF4074"/>
                </a:solidFill>
              </a:rPr>
              <a:t> </a:t>
            </a:r>
            <a:r>
              <a:rPr lang="en" sz="1200">
                <a:solidFill>
                  <a:schemeClr val="dk1"/>
                </a:solidFill>
              </a:rPr>
              <a:t>Random Forest Classifier did not execute successfully.</a:t>
            </a:r>
            <a:endParaRPr sz="1200">
              <a:solidFill>
                <a:schemeClr val="dk1"/>
              </a:solidFill>
            </a:endParaRPr>
          </a:p>
          <a:p>
            <a:pPr indent="0" lvl="0" marL="0" rtl="0" algn="l">
              <a:lnSpc>
                <a:spcPct val="95000"/>
              </a:lnSpc>
              <a:spcBef>
                <a:spcPts val="1200"/>
              </a:spcBef>
              <a:spcAft>
                <a:spcPts val="1200"/>
              </a:spcAft>
              <a:buNone/>
            </a:pPr>
            <a:r>
              <a:t/>
            </a:r>
            <a:endParaRPr/>
          </a:p>
        </p:txBody>
      </p:sp>
      <p:pic>
        <p:nvPicPr>
          <p:cNvPr id="218" name="Google Shape;218;p33" title="Last Day Of School GIF (Provided by Tenor)"/>
          <p:cNvPicPr preferRelativeResize="0"/>
          <p:nvPr/>
        </p:nvPicPr>
        <p:blipFill>
          <a:blip r:embed="rId3">
            <a:alphaModFix/>
          </a:blip>
          <a:stretch>
            <a:fillRect/>
          </a:stretch>
        </p:blipFill>
        <p:spPr>
          <a:xfrm>
            <a:off x="6021975" y="1735987"/>
            <a:ext cx="2810325" cy="2550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174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224" name="Google Shape;224;p34"/>
          <p:cNvSpPr txBox="1"/>
          <p:nvPr>
            <p:ph idx="1" type="body"/>
          </p:nvPr>
        </p:nvSpPr>
        <p:spPr>
          <a:xfrm>
            <a:off x="311700" y="669750"/>
            <a:ext cx="8520600" cy="42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chemeClr val="accent4"/>
                </a:solidFill>
              </a:rPr>
              <a:t>Best Performing Model</a:t>
            </a:r>
            <a:endParaRPr b="1" sz="1200" u="sng">
              <a:solidFill>
                <a:schemeClr val="accent4"/>
              </a:solidFill>
            </a:endParaRPr>
          </a:p>
          <a:p>
            <a:pPr indent="0" lvl="0" marL="0" rtl="0" algn="l">
              <a:spcBef>
                <a:spcPts val="0"/>
              </a:spcBef>
              <a:spcAft>
                <a:spcPts val="0"/>
              </a:spcAft>
              <a:buNone/>
            </a:pPr>
            <a:r>
              <a:rPr lang="en" sz="1200">
                <a:solidFill>
                  <a:schemeClr val="dk1"/>
                </a:solidFill>
              </a:rPr>
              <a:t>The second Decision Tree model had the highest evaluation scores and provided significant insights, particularly highlighting the importance of Longitude on Sale Amount, which was not evident during the initial exploratory data analysis.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u="sng">
                <a:solidFill>
                  <a:schemeClr val="accent4"/>
                </a:solidFill>
              </a:rPr>
              <a:t>Regression Models</a:t>
            </a:r>
            <a:endParaRPr sz="1200" u="sng">
              <a:solidFill>
                <a:schemeClr val="accent4"/>
              </a:solidFill>
            </a:endParaRPr>
          </a:p>
          <a:p>
            <a:pPr indent="0" lvl="0" marL="0" rtl="0" algn="l">
              <a:spcBef>
                <a:spcPts val="0"/>
              </a:spcBef>
              <a:spcAft>
                <a:spcPts val="0"/>
              </a:spcAft>
              <a:buNone/>
            </a:pPr>
            <a:r>
              <a:rPr lang="en" sz="1200">
                <a:solidFill>
                  <a:schemeClr val="dk1"/>
                </a:solidFill>
              </a:rPr>
              <a:t>These had the worst scores, indicating that classification models were more suitable for this dataset.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u="sng">
                <a:solidFill>
                  <a:schemeClr val="accent4"/>
                </a:solidFill>
              </a:rPr>
              <a:t>Methodology Challenges</a:t>
            </a:r>
            <a:endParaRPr sz="1200" u="sng">
              <a:solidFill>
                <a:schemeClr val="accent4"/>
              </a:solidFill>
            </a:endParaRPr>
          </a:p>
          <a:p>
            <a:pPr indent="-304800" lvl="0" marL="457200" rtl="0" algn="l">
              <a:spcBef>
                <a:spcPts val="1200"/>
              </a:spcBef>
              <a:spcAft>
                <a:spcPts val="0"/>
              </a:spcAft>
              <a:buClr>
                <a:schemeClr val="dk1"/>
              </a:buClr>
              <a:buSzPts val="1200"/>
              <a:buChar char="❖"/>
            </a:pPr>
            <a:r>
              <a:rPr lang="en" sz="1200">
                <a:solidFill>
                  <a:schemeClr val="dk1"/>
                </a:solidFill>
              </a:rPr>
              <a:t>The process was exhaustive and tedious, requiring individual training and evaluation of each model.</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Using the meta-data regression analysis method from the first literature article could have streamlined this process, providing a list of top contenders with a robust SAR metric and reducing computational effort.</a:t>
            </a:r>
            <a:endParaRPr sz="1200">
              <a:solidFill>
                <a:schemeClr val="dk1"/>
              </a:solidFill>
            </a:endParaRPr>
          </a:p>
          <a:p>
            <a:pPr indent="0" lvl="0" marL="0" rtl="0" algn="l">
              <a:spcBef>
                <a:spcPts val="1200"/>
              </a:spcBef>
              <a:spcAft>
                <a:spcPts val="0"/>
              </a:spcAft>
              <a:buNone/>
            </a:pPr>
            <a:r>
              <a:rPr b="1" lang="en" sz="1200" u="sng">
                <a:solidFill>
                  <a:schemeClr val="accent4"/>
                </a:solidFill>
              </a:rPr>
              <a:t>Comparison with Second Article</a:t>
            </a:r>
            <a:endParaRPr sz="1200" u="sng">
              <a:solidFill>
                <a:schemeClr val="accent4"/>
              </a:solidFill>
            </a:endParaRPr>
          </a:p>
          <a:p>
            <a:pPr indent="-304800" lvl="0" marL="457200" rtl="0" algn="l">
              <a:spcBef>
                <a:spcPts val="1200"/>
              </a:spcBef>
              <a:spcAft>
                <a:spcPts val="0"/>
              </a:spcAft>
              <a:buClr>
                <a:schemeClr val="dk1"/>
              </a:buClr>
              <a:buSzPts val="1200"/>
              <a:buChar char="❖"/>
            </a:pPr>
            <a:r>
              <a:rPr lang="en" sz="1200">
                <a:solidFill>
                  <a:schemeClr val="dk1"/>
                </a:solidFill>
              </a:rPr>
              <a:t>The second article focused on a smaller, cleaner dataset and found Random Forest to be the most accurate classifier.</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 contrast, our study involved a much larger dataset with necessary cleaning steps (e.g., handling NaN values, duplicates, and label encoding).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While Random Forest was impractical to train on our larger dataset, the Decision Tree, a simplified version of Random Forest, proved to be the most effective model.</a:t>
            </a:r>
            <a:endParaRPr sz="19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268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30" name="Google Shape;230;p35"/>
          <p:cNvSpPr txBox="1"/>
          <p:nvPr>
            <p:ph idx="1" type="body"/>
          </p:nvPr>
        </p:nvSpPr>
        <p:spPr>
          <a:xfrm>
            <a:off x="311700" y="840725"/>
            <a:ext cx="8632200" cy="4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chemeClr val="accent4"/>
                </a:solidFill>
              </a:rPr>
              <a:t>Project Goals</a:t>
            </a:r>
            <a:endParaRPr sz="1200" u="sng">
              <a:solidFill>
                <a:schemeClr val="accent4"/>
              </a:solidFill>
            </a:endParaRPr>
          </a:p>
          <a:p>
            <a:pPr indent="0" lvl="0" marL="0" rtl="0" algn="l">
              <a:spcBef>
                <a:spcPts val="0"/>
              </a:spcBef>
              <a:spcAft>
                <a:spcPts val="0"/>
              </a:spcAft>
              <a:buNone/>
            </a:pPr>
            <a:r>
              <a:rPr lang="en" sz="1200">
                <a:solidFill>
                  <a:schemeClr val="dk1"/>
                </a:solidFill>
              </a:rPr>
              <a:t>Developed machine learning models to predict house sale amounts and classify properties as affordable or non-affordable.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u="sng">
                <a:solidFill>
                  <a:schemeClr val="accent4"/>
                </a:solidFill>
              </a:rPr>
              <a:t>Key Findings</a:t>
            </a:r>
            <a:endParaRPr sz="1200" u="sng">
              <a:solidFill>
                <a:schemeClr val="accent4"/>
              </a:solidFill>
            </a:endParaRPr>
          </a:p>
          <a:p>
            <a:pPr indent="-304800" lvl="0" marL="457200" rtl="0" algn="l">
              <a:spcBef>
                <a:spcPts val="1200"/>
              </a:spcBef>
              <a:spcAft>
                <a:spcPts val="0"/>
              </a:spcAft>
              <a:buClr>
                <a:schemeClr val="dk1"/>
              </a:buClr>
              <a:buSzPts val="1200"/>
              <a:buChar char="❖"/>
            </a:pPr>
            <a:r>
              <a:rPr b="1" lang="en" sz="1200">
                <a:solidFill>
                  <a:schemeClr val="dk1"/>
                </a:solidFill>
              </a:rPr>
              <a:t>Effective Model</a:t>
            </a:r>
            <a:r>
              <a:rPr lang="en" sz="1200">
                <a:solidFill>
                  <a:schemeClr val="dk1"/>
                </a:solidFill>
              </a:rPr>
              <a:t>: Decision Tree model outperformed others for both tasks, revealing the significant impact of Longitude on Sale Amount.</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Regression Models</a:t>
            </a:r>
            <a:r>
              <a:rPr lang="en" sz="1200">
                <a:solidFill>
                  <a:schemeClr val="dk1"/>
                </a:solidFill>
              </a:rPr>
              <a:t>: Showed lower efficacy, indicating classification approaches were more suitable for the dataset.</a:t>
            </a:r>
            <a:endParaRPr sz="1200">
              <a:solidFill>
                <a:schemeClr val="dk1"/>
              </a:solidFill>
            </a:endParaRPr>
          </a:p>
          <a:p>
            <a:pPr indent="0" lvl="0" marL="0" rtl="0" algn="l">
              <a:spcBef>
                <a:spcPts val="1200"/>
              </a:spcBef>
              <a:spcAft>
                <a:spcPts val="0"/>
              </a:spcAft>
              <a:buNone/>
            </a:pPr>
            <a:r>
              <a:rPr b="1" lang="en" sz="1200" u="sng">
                <a:solidFill>
                  <a:schemeClr val="accent4"/>
                </a:solidFill>
              </a:rPr>
              <a:t>Challenges</a:t>
            </a:r>
            <a:endParaRPr sz="1200" u="sng">
              <a:solidFill>
                <a:schemeClr val="accent4"/>
              </a:solidFill>
            </a:endParaRPr>
          </a:p>
          <a:p>
            <a:pPr indent="-304800" lvl="0" marL="457200" rtl="0" algn="l">
              <a:spcBef>
                <a:spcPts val="1200"/>
              </a:spcBef>
              <a:spcAft>
                <a:spcPts val="0"/>
              </a:spcAft>
              <a:buClr>
                <a:schemeClr val="dk1"/>
              </a:buClr>
              <a:buSzPts val="1200"/>
              <a:buChar char="❖"/>
            </a:pPr>
            <a:r>
              <a:rPr lang="en" sz="1200">
                <a:solidFill>
                  <a:schemeClr val="dk1"/>
                </a:solidFill>
              </a:rPr>
              <a:t>Managing separate datasets for regression and classification tasks.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Lack of temporal separation in the data, potentially affecting results due to inflation and other time-related factors.</a:t>
            </a:r>
            <a:endParaRPr sz="1200">
              <a:solidFill>
                <a:schemeClr val="dk1"/>
              </a:solidFill>
            </a:endParaRPr>
          </a:p>
          <a:p>
            <a:pPr indent="0" lvl="0" marL="0" rtl="0" algn="l">
              <a:spcBef>
                <a:spcPts val="1200"/>
              </a:spcBef>
              <a:spcAft>
                <a:spcPts val="0"/>
              </a:spcAft>
              <a:buNone/>
            </a:pPr>
            <a:r>
              <a:rPr b="1" lang="en" sz="1200" u="sng">
                <a:solidFill>
                  <a:schemeClr val="accent4"/>
                </a:solidFill>
              </a:rPr>
              <a:t>Future Research</a:t>
            </a:r>
            <a:endParaRPr sz="1200" u="sng">
              <a:solidFill>
                <a:schemeClr val="accent4"/>
              </a:solidFill>
            </a:endParaRPr>
          </a:p>
          <a:p>
            <a:pPr indent="-304800" lvl="0" marL="457200" rtl="0" algn="l">
              <a:spcBef>
                <a:spcPts val="1200"/>
              </a:spcBef>
              <a:spcAft>
                <a:spcPts val="0"/>
              </a:spcAft>
              <a:buClr>
                <a:schemeClr val="dk1"/>
              </a:buClr>
              <a:buSzPts val="1200"/>
              <a:buChar char="❖"/>
            </a:pPr>
            <a:r>
              <a:rPr lang="en" sz="1200">
                <a:solidFill>
                  <a:schemeClr val="dk1"/>
                </a:solidFill>
              </a:rPr>
              <a:t>Explore temporal segmentation to analyze trends over shorter periods.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Investigate advanced model evaluation techniques like meta-data regression analysis.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Expand the dataset with additional features and geographic regions to better understand real estate market factors</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36" name="Google Shape;23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a:bodyPr>
          <a:lstStyle/>
          <a:p>
            <a:pPr indent="-313415" lvl="0" marL="457200" rtl="0" algn="l">
              <a:spcBef>
                <a:spcPts val="1200"/>
              </a:spcBef>
              <a:spcAft>
                <a:spcPts val="0"/>
              </a:spcAft>
              <a:buClr>
                <a:schemeClr val="dk1"/>
              </a:buClr>
              <a:buSzPct val="95020"/>
              <a:buChar char="❖"/>
            </a:pPr>
            <a:r>
              <a:rPr lang="en" sz="2008">
                <a:solidFill>
                  <a:schemeClr val="accent4"/>
                </a:solidFill>
              </a:rPr>
              <a:t>[1]</a:t>
            </a:r>
            <a:r>
              <a:rPr lang="en" sz="2008">
                <a:solidFill>
                  <a:schemeClr val="dk1"/>
                </a:solidFill>
              </a:rPr>
              <a:t>  T. Doan and J. Kalita, ”Selecting Machine Learning Algorithms Using Regression Models,” 2015 IEEE International Conference on Data Mining Workshop (ICDMW), Atlantic City, NJ, USA, 2015, pp. 1498-1505, doi: 10.1109/ICDMW.2015.43.</a:t>
            </a:r>
            <a:endParaRPr sz="2008">
              <a:solidFill>
                <a:schemeClr val="dk1"/>
              </a:solidFill>
            </a:endParaRPr>
          </a:p>
          <a:p>
            <a:pPr indent="0" lvl="0" marL="457200" rtl="0" algn="l">
              <a:spcBef>
                <a:spcPts val="1200"/>
              </a:spcBef>
              <a:spcAft>
                <a:spcPts val="0"/>
              </a:spcAft>
              <a:buNone/>
            </a:pPr>
            <a:r>
              <a:t/>
            </a:r>
            <a:endParaRPr sz="2008">
              <a:solidFill>
                <a:schemeClr val="dk1"/>
              </a:solidFill>
            </a:endParaRPr>
          </a:p>
          <a:p>
            <a:pPr indent="-313415" lvl="0" marL="457200" rtl="0" algn="l">
              <a:spcBef>
                <a:spcPts val="1200"/>
              </a:spcBef>
              <a:spcAft>
                <a:spcPts val="0"/>
              </a:spcAft>
              <a:buClr>
                <a:schemeClr val="dk1"/>
              </a:buClr>
              <a:buSzPct val="95020"/>
              <a:buChar char="❖"/>
            </a:pPr>
            <a:r>
              <a:rPr lang="en" sz="2008">
                <a:solidFill>
                  <a:schemeClr val="accent4"/>
                </a:solidFill>
              </a:rPr>
              <a:t>[2]</a:t>
            </a:r>
            <a:r>
              <a:rPr lang="en" sz="2008">
                <a:solidFill>
                  <a:schemeClr val="dk1"/>
                </a:solidFill>
              </a:rPr>
              <a:t>  C. A. Ul Hassan, M. S. Khan and M. A. Shah, ”Comparison of Machine Learning </a:t>
            </a:r>
            <a:r>
              <a:rPr lang="en" sz="2008">
                <a:solidFill>
                  <a:schemeClr val="dk1"/>
                </a:solidFill>
              </a:rPr>
              <a:t>Algorithms</a:t>
            </a:r>
            <a:r>
              <a:rPr lang="en" sz="2008">
                <a:solidFill>
                  <a:schemeClr val="dk1"/>
                </a:solidFill>
              </a:rPr>
              <a:t> in Data Classification,” 2018 24th International Conference on Automation and Computing (ICAC), Newcastle Upon Tyne, UK, 2018, pp. 1-6, doi: 10.23919/I- ConAC.2018.8748995.</a:t>
            </a:r>
            <a:endParaRPr sz="2008">
              <a:solidFill>
                <a:schemeClr val="dk1"/>
              </a:solidFill>
            </a:endParaRPr>
          </a:p>
          <a:p>
            <a:pPr indent="0" lvl="0" marL="457200" rtl="0" algn="l">
              <a:spcBef>
                <a:spcPts val="1200"/>
              </a:spcBef>
              <a:spcAft>
                <a:spcPts val="0"/>
              </a:spcAft>
              <a:buNone/>
            </a:pPr>
            <a:r>
              <a:t/>
            </a:r>
            <a:endParaRPr sz="2008">
              <a:solidFill>
                <a:schemeClr val="dk1"/>
              </a:solidFill>
            </a:endParaRPr>
          </a:p>
          <a:p>
            <a:pPr indent="-317860" lvl="0" marL="457200" rtl="0" algn="l">
              <a:spcBef>
                <a:spcPts val="1200"/>
              </a:spcBef>
              <a:spcAft>
                <a:spcPts val="0"/>
              </a:spcAft>
              <a:buClr>
                <a:schemeClr val="dk1"/>
              </a:buClr>
              <a:buSzPct val="100000"/>
              <a:buChar char="❖"/>
            </a:pPr>
            <a:r>
              <a:rPr lang="en" sz="2008">
                <a:solidFill>
                  <a:schemeClr val="accent4"/>
                </a:solidFill>
              </a:rPr>
              <a:t>[3]</a:t>
            </a:r>
            <a:r>
              <a:rPr lang="en" sz="2008">
                <a:solidFill>
                  <a:schemeClr val="dk1"/>
                </a:solidFill>
              </a:rPr>
              <a:t> N.Fatema, "</a:t>
            </a:r>
            <a:r>
              <a:rPr lang="en" sz="2008">
                <a:solidFill>
                  <a:schemeClr val="dk1"/>
                </a:solidFill>
              </a:rPr>
              <a:t>DS 5220: Supervised Machine Learning and Learning Theory</a:t>
            </a:r>
            <a:r>
              <a:rPr lang="en" sz="2008">
                <a:solidFill>
                  <a:schemeClr val="dk1"/>
                </a:solidFill>
              </a:rPr>
              <a:t>" Lectures 2024.</a:t>
            </a:r>
            <a:endParaRPr sz="2008">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nvSpPr>
        <p:spPr>
          <a:xfrm>
            <a:off x="1680450" y="1685100"/>
            <a:ext cx="5783100" cy="17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4"/>
                </a:solidFill>
              </a:rPr>
              <a:t>Thank You!</a:t>
            </a:r>
            <a:endParaRPr b="1" sz="6000">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230100" y="234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71" name="Google Shape;71;p15"/>
          <p:cNvSpPr txBox="1"/>
          <p:nvPr>
            <p:ph idx="1" type="body"/>
          </p:nvPr>
        </p:nvSpPr>
        <p:spPr>
          <a:xfrm>
            <a:off x="230100" y="807625"/>
            <a:ext cx="8683800" cy="4205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accent4"/>
                </a:solidFill>
              </a:rPr>
              <a:t>Article 1: Selecting Machine Learning Algorithms Using Regression</a:t>
            </a:r>
            <a:endParaRPr>
              <a:solidFill>
                <a:schemeClr val="accent4"/>
              </a:solidFill>
            </a:endParaRPr>
          </a:p>
          <a:p>
            <a:pPr indent="-317182" lvl="0" marL="457200" rtl="0" algn="l">
              <a:spcBef>
                <a:spcPts val="1200"/>
              </a:spcBef>
              <a:spcAft>
                <a:spcPts val="0"/>
              </a:spcAft>
              <a:buClr>
                <a:schemeClr val="dk1"/>
              </a:buClr>
              <a:buSzPct val="100000"/>
              <a:buChar char="❖"/>
            </a:pPr>
            <a:r>
              <a:rPr lang="en">
                <a:solidFill>
                  <a:srgbClr val="FF4074"/>
                </a:solidFill>
              </a:rPr>
              <a:t>Focus:</a:t>
            </a:r>
            <a:r>
              <a:rPr lang="en">
                <a:solidFill>
                  <a:schemeClr val="dk1"/>
                </a:solidFill>
              </a:rPr>
              <a:t> Optimizes model selection using meta-learning</a:t>
            </a:r>
            <a:endParaRPr>
              <a:solidFill>
                <a:schemeClr val="dk1"/>
              </a:solidFill>
            </a:endParaRPr>
          </a:p>
          <a:p>
            <a:pPr indent="-317182" lvl="0" marL="457200" rtl="0" algn="l">
              <a:spcBef>
                <a:spcPts val="0"/>
              </a:spcBef>
              <a:spcAft>
                <a:spcPts val="0"/>
              </a:spcAft>
              <a:buClr>
                <a:schemeClr val="dk1"/>
              </a:buClr>
              <a:buSzPct val="100000"/>
              <a:buChar char="❖"/>
            </a:pPr>
            <a:r>
              <a:rPr lang="en">
                <a:solidFill>
                  <a:srgbClr val="FF4074"/>
                </a:solidFill>
              </a:rPr>
              <a:t>Method: </a:t>
            </a:r>
            <a:r>
              <a:rPr lang="en">
                <a:solidFill>
                  <a:schemeClr val="dk1"/>
                </a:solidFill>
              </a:rPr>
              <a:t>Uses statistical features, regression trees, and hyperparameter tuning</a:t>
            </a:r>
            <a:endParaRPr>
              <a:solidFill>
                <a:schemeClr val="dk1"/>
              </a:solidFill>
            </a:endParaRPr>
          </a:p>
          <a:p>
            <a:pPr indent="-317182" lvl="0" marL="457200" rtl="0" algn="l">
              <a:spcBef>
                <a:spcPts val="0"/>
              </a:spcBef>
              <a:spcAft>
                <a:spcPts val="0"/>
              </a:spcAft>
              <a:buClr>
                <a:schemeClr val="dk1"/>
              </a:buClr>
              <a:buSzPct val="100000"/>
              <a:buChar char="❖"/>
            </a:pPr>
            <a:r>
              <a:rPr lang="en">
                <a:solidFill>
                  <a:srgbClr val="FF4074"/>
                </a:solidFill>
              </a:rPr>
              <a:t>Findings: </a:t>
            </a:r>
            <a:r>
              <a:rPr lang="en">
                <a:solidFill>
                  <a:schemeClr val="dk1"/>
                </a:solidFill>
              </a:rPr>
              <a:t>Reduces computational complexity; improves model selection accuracy</a:t>
            </a:r>
            <a:endParaRPr>
              <a:solidFill>
                <a:schemeClr val="dk1"/>
              </a:solidFill>
            </a:endParaRPr>
          </a:p>
          <a:p>
            <a:pPr indent="-317182" lvl="0" marL="457200" rtl="0" algn="l">
              <a:spcBef>
                <a:spcPts val="0"/>
              </a:spcBef>
              <a:spcAft>
                <a:spcPts val="0"/>
              </a:spcAft>
              <a:buClr>
                <a:schemeClr val="dk1"/>
              </a:buClr>
              <a:buSzPct val="100000"/>
              <a:buChar char="❖"/>
            </a:pPr>
            <a:r>
              <a:rPr lang="en">
                <a:solidFill>
                  <a:srgbClr val="FF4074"/>
                </a:solidFill>
              </a:rPr>
              <a:t>Gap:</a:t>
            </a:r>
            <a:r>
              <a:rPr lang="en">
                <a:solidFill>
                  <a:schemeClr val="dk1"/>
                </a:solidFill>
              </a:rPr>
              <a:t> Requires a minimum of 4 features per dataset</a:t>
            </a:r>
            <a:endParaRPr>
              <a:solidFill>
                <a:schemeClr val="dk1"/>
              </a:solidFill>
            </a:endParaRPr>
          </a:p>
          <a:p>
            <a:pPr indent="0" lvl="0" marL="0" rtl="0" algn="l">
              <a:spcBef>
                <a:spcPts val="1200"/>
              </a:spcBef>
              <a:spcAft>
                <a:spcPts val="0"/>
              </a:spcAft>
              <a:buNone/>
            </a:pPr>
            <a:r>
              <a:rPr lang="en">
                <a:solidFill>
                  <a:schemeClr val="accent4"/>
                </a:solidFill>
              </a:rPr>
              <a:t>Article 2: Comparison of Machine Learning Algorithms in Data Classification</a:t>
            </a:r>
            <a:endParaRPr>
              <a:solidFill>
                <a:schemeClr val="accent4"/>
              </a:solidFill>
            </a:endParaRPr>
          </a:p>
          <a:p>
            <a:pPr indent="-317182" lvl="0" marL="457200" rtl="0" algn="l">
              <a:spcBef>
                <a:spcPts val="1200"/>
              </a:spcBef>
              <a:spcAft>
                <a:spcPts val="0"/>
              </a:spcAft>
              <a:buClr>
                <a:schemeClr val="dk1"/>
              </a:buClr>
              <a:buSzPct val="100000"/>
              <a:buChar char="❖"/>
            </a:pPr>
            <a:r>
              <a:rPr lang="en">
                <a:solidFill>
                  <a:srgbClr val="FF4074"/>
                </a:solidFill>
              </a:rPr>
              <a:t>Focus: </a:t>
            </a:r>
            <a:r>
              <a:rPr lang="en">
                <a:solidFill>
                  <a:schemeClr val="dk1"/>
                </a:solidFill>
              </a:rPr>
              <a:t>Evaluates 6 classifiers for binary outcomes</a:t>
            </a:r>
            <a:endParaRPr>
              <a:solidFill>
                <a:schemeClr val="dk1"/>
              </a:solidFill>
            </a:endParaRPr>
          </a:p>
          <a:p>
            <a:pPr indent="-317182" lvl="0" marL="457200" rtl="0" algn="l">
              <a:spcBef>
                <a:spcPts val="0"/>
              </a:spcBef>
              <a:spcAft>
                <a:spcPts val="0"/>
              </a:spcAft>
              <a:buClr>
                <a:schemeClr val="dk1"/>
              </a:buClr>
              <a:buSzPct val="100000"/>
              <a:buChar char="❖"/>
            </a:pPr>
            <a:r>
              <a:rPr lang="en">
                <a:solidFill>
                  <a:srgbClr val="FF4074"/>
                </a:solidFill>
              </a:rPr>
              <a:t>Method:</a:t>
            </a:r>
            <a:r>
              <a:rPr lang="en">
                <a:solidFill>
                  <a:schemeClr val="dk1"/>
                </a:solidFill>
              </a:rPr>
              <a:t> Data from UCI, preprocessing, training, and evaluation</a:t>
            </a:r>
            <a:endParaRPr>
              <a:solidFill>
                <a:schemeClr val="dk1"/>
              </a:solidFill>
            </a:endParaRPr>
          </a:p>
          <a:p>
            <a:pPr indent="-317182" lvl="0" marL="457200" rtl="0" algn="l">
              <a:spcBef>
                <a:spcPts val="0"/>
              </a:spcBef>
              <a:spcAft>
                <a:spcPts val="0"/>
              </a:spcAft>
              <a:buClr>
                <a:schemeClr val="dk1"/>
              </a:buClr>
              <a:buSzPct val="100000"/>
              <a:buChar char="❖"/>
            </a:pPr>
            <a:r>
              <a:rPr lang="en">
                <a:solidFill>
                  <a:srgbClr val="FF4074"/>
                </a:solidFill>
              </a:rPr>
              <a:t>Findings:</a:t>
            </a:r>
            <a:r>
              <a:rPr lang="en">
                <a:solidFill>
                  <a:schemeClr val="dk1"/>
                </a:solidFill>
              </a:rPr>
              <a:t> </a:t>
            </a:r>
            <a:r>
              <a:rPr lang="en">
                <a:solidFill>
                  <a:schemeClr val="dk1"/>
                </a:solidFill>
              </a:rPr>
              <a:t>Random</a:t>
            </a:r>
            <a:r>
              <a:rPr lang="en">
                <a:solidFill>
                  <a:schemeClr val="dk1"/>
                </a:solidFill>
              </a:rPr>
              <a:t> Forest is the most effective model</a:t>
            </a:r>
            <a:endParaRPr>
              <a:solidFill>
                <a:schemeClr val="dk1"/>
              </a:solidFill>
            </a:endParaRPr>
          </a:p>
          <a:p>
            <a:pPr indent="-317182" lvl="0" marL="457200" rtl="0" algn="l">
              <a:spcBef>
                <a:spcPts val="0"/>
              </a:spcBef>
              <a:spcAft>
                <a:spcPts val="0"/>
              </a:spcAft>
              <a:buClr>
                <a:schemeClr val="dk1"/>
              </a:buClr>
              <a:buSzPct val="100000"/>
              <a:buChar char="❖"/>
            </a:pPr>
            <a:r>
              <a:rPr lang="en">
                <a:solidFill>
                  <a:srgbClr val="FF4074"/>
                </a:solidFill>
              </a:rPr>
              <a:t>Gap: </a:t>
            </a:r>
            <a:r>
              <a:rPr lang="en">
                <a:solidFill>
                  <a:schemeClr val="dk1"/>
                </a:solidFill>
              </a:rPr>
              <a:t>Limited dataset size; no hyperparameter tuning</a:t>
            </a:r>
            <a:endParaRPr>
              <a:solidFill>
                <a:schemeClr val="dk1"/>
              </a:solidFill>
            </a:endParaRPr>
          </a:p>
          <a:p>
            <a:pPr indent="0" lvl="0" marL="0" rtl="0" algn="l">
              <a:spcBef>
                <a:spcPts val="1200"/>
              </a:spcBef>
              <a:spcAft>
                <a:spcPts val="0"/>
              </a:spcAft>
              <a:buNone/>
            </a:pPr>
            <a:r>
              <a:rPr lang="en">
                <a:solidFill>
                  <a:schemeClr val="accent4"/>
                </a:solidFill>
              </a:rPr>
              <a:t>Project Relation to Research</a:t>
            </a:r>
            <a:endParaRPr>
              <a:solidFill>
                <a:schemeClr val="accent4"/>
              </a:solidFill>
            </a:endParaRPr>
          </a:p>
          <a:p>
            <a:pPr indent="-317182" lvl="0" marL="457200" rtl="0" algn="l">
              <a:spcBef>
                <a:spcPts val="1200"/>
              </a:spcBef>
              <a:spcAft>
                <a:spcPts val="0"/>
              </a:spcAft>
              <a:buClr>
                <a:schemeClr val="dk1"/>
              </a:buClr>
              <a:buSzPct val="100000"/>
              <a:buChar char="❖"/>
            </a:pPr>
            <a:r>
              <a:rPr lang="en">
                <a:solidFill>
                  <a:srgbClr val="FF4074"/>
                </a:solidFill>
              </a:rPr>
              <a:t>Inspired by Meta-Learning: </a:t>
            </a:r>
            <a:r>
              <a:rPr lang="en">
                <a:solidFill>
                  <a:schemeClr val="dk1"/>
                </a:solidFill>
              </a:rPr>
              <a:t>Streamlines model selection using robust feature extraction and selection</a:t>
            </a:r>
            <a:endParaRPr>
              <a:solidFill>
                <a:schemeClr val="dk1"/>
              </a:solidFill>
            </a:endParaRPr>
          </a:p>
          <a:p>
            <a:pPr indent="-317182" lvl="0" marL="457200" rtl="0" algn="l">
              <a:spcBef>
                <a:spcPts val="0"/>
              </a:spcBef>
              <a:spcAft>
                <a:spcPts val="0"/>
              </a:spcAft>
              <a:buClr>
                <a:schemeClr val="dk1"/>
              </a:buClr>
              <a:buSzPct val="100000"/>
              <a:buChar char="❖"/>
            </a:pPr>
            <a:r>
              <a:rPr lang="en">
                <a:solidFill>
                  <a:srgbClr val="FF4074"/>
                </a:solidFill>
              </a:rPr>
              <a:t>Classifier Comparison:</a:t>
            </a:r>
            <a:r>
              <a:rPr lang="en">
                <a:solidFill>
                  <a:schemeClr val="dk1"/>
                </a:solidFill>
              </a:rPr>
              <a:t> Evaluates multiple </a:t>
            </a:r>
            <a:r>
              <a:rPr lang="en">
                <a:solidFill>
                  <a:schemeClr val="dk1"/>
                </a:solidFill>
              </a:rPr>
              <a:t>classification</a:t>
            </a:r>
            <a:r>
              <a:rPr lang="en">
                <a:solidFill>
                  <a:schemeClr val="dk1"/>
                </a:solidFill>
              </a:rPr>
              <a:t> algorithms for affordability prediction and regression models for sale amount prediction</a:t>
            </a:r>
            <a:endParaRPr>
              <a:solidFill>
                <a:schemeClr val="dk1"/>
              </a:solidFill>
            </a:endParaRPr>
          </a:p>
          <a:p>
            <a:pPr indent="-317182" lvl="0" marL="457200" rtl="0" algn="l">
              <a:spcBef>
                <a:spcPts val="0"/>
              </a:spcBef>
              <a:spcAft>
                <a:spcPts val="0"/>
              </a:spcAft>
              <a:buClr>
                <a:schemeClr val="dk1"/>
              </a:buClr>
              <a:buSzPct val="100000"/>
              <a:buChar char="❖"/>
            </a:pPr>
            <a:r>
              <a:rPr lang="en">
                <a:solidFill>
                  <a:srgbClr val="FF4074"/>
                </a:solidFill>
              </a:rPr>
              <a:t>Addressing Gaps: </a:t>
            </a:r>
            <a:r>
              <a:rPr lang="en">
                <a:solidFill>
                  <a:schemeClr val="dk1"/>
                </a:solidFill>
              </a:rPr>
              <a:t>Uses a large dataset and incorporates hyperparameter tuning for optimal performance</a:t>
            </a:r>
            <a:endParaRPr>
              <a:solidFill>
                <a:schemeClr val="dk1"/>
              </a:solidFill>
            </a:endParaRPr>
          </a:p>
        </p:txBody>
      </p:sp>
      <p:pic>
        <p:nvPicPr>
          <p:cNvPr id="72" name="Google Shape;72;p15" title="Crying Face GIF (Provided by Tenor)"/>
          <p:cNvPicPr preferRelativeResize="0"/>
          <p:nvPr/>
        </p:nvPicPr>
        <p:blipFill>
          <a:blip r:embed="rId3">
            <a:alphaModFix/>
          </a:blip>
          <a:stretch>
            <a:fillRect/>
          </a:stretch>
        </p:blipFill>
        <p:spPr>
          <a:xfrm>
            <a:off x="6401200" y="2199300"/>
            <a:ext cx="2652900" cy="1422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 Steps Of This Project</a:t>
            </a:r>
            <a:endParaRPr/>
          </a:p>
        </p:txBody>
      </p:sp>
      <p:sp>
        <p:nvSpPr>
          <p:cNvPr id="78" name="Google Shape;78;p16"/>
          <p:cNvSpPr/>
          <p:nvPr/>
        </p:nvSpPr>
        <p:spPr>
          <a:xfrm>
            <a:off x="397350" y="1282875"/>
            <a:ext cx="2328900" cy="1355100"/>
          </a:xfrm>
          <a:prstGeom prst="rect">
            <a:avLst/>
          </a:prstGeom>
          <a:solidFill>
            <a:srgbClr val="FF40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79" name="Google Shape;79;p16"/>
          <p:cNvSpPr/>
          <p:nvPr/>
        </p:nvSpPr>
        <p:spPr>
          <a:xfrm>
            <a:off x="1704550" y="3066300"/>
            <a:ext cx="2500800" cy="1414800"/>
          </a:xfrm>
          <a:prstGeom prst="rect">
            <a:avLst/>
          </a:prstGeom>
          <a:solidFill>
            <a:srgbClr val="FF40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80" name="Google Shape;80;p16"/>
          <p:cNvSpPr/>
          <p:nvPr/>
        </p:nvSpPr>
        <p:spPr>
          <a:xfrm>
            <a:off x="3216325" y="1282875"/>
            <a:ext cx="2444100" cy="1355100"/>
          </a:xfrm>
          <a:prstGeom prst="rect">
            <a:avLst/>
          </a:prstGeom>
          <a:solidFill>
            <a:srgbClr val="FF40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81" name="Google Shape;81;p16"/>
          <p:cNvSpPr/>
          <p:nvPr/>
        </p:nvSpPr>
        <p:spPr>
          <a:xfrm>
            <a:off x="4817025" y="3036450"/>
            <a:ext cx="2500800" cy="1414800"/>
          </a:xfrm>
          <a:prstGeom prst="rect">
            <a:avLst/>
          </a:prstGeom>
          <a:solidFill>
            <a:srgbClr val="FF40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82" name="Google Shape;82;p16"/>
          <p:cNvSpPr/>
          <p:nvPr/>
        </p:nvSpPr>
        <p:spPr>
          <a:xfrm>
            <a:off x="6150500" y="1282875"/>
            <a:ext cx="2444100" cy="1288800"/>
          </a:xfrm>
          <a:prstGeom prst="rect">
            <a:avLst/>
          </a:prstGeom>
          <a:solidFill>
            <a:srgbClr val="FF40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83" name="Google Shape;83;p16"/>
          <p:cNvSpPr txBox="1"/>
          <p:nvPr/>
        </p:nvSpPr>
        <p:spPr>
          <a:xfrm>
            <a:off x="585000" y="1434875"/>
            <a:ext cx="1931700" cy="98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Data Collection</a:t>
            </a:r>
            <a:endParaRPr sz="1800">
              <a:solidFill>
                <a:schemeClr val="dk1"/>
              </a:solidFill>
            </a:endParaRPr>
          </a:p>
        </p:txBody>
      </p:sp>
      <p:sp>
        <p:nvSpPr>
          <p:cNvPr id="84" name="Google Shape;84;p16"/>
          <p:cNvSpPr txBox="1"/>
          <p:nvPr/>
        </p:nvSpPr>
        <p:spPr>
          <a:xfrm>
            <a:off x="6406700" y="1388600"/>
            <a:ext cx="1931700" cy="98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Classification Analysis</a:t>
            </a:r>
            <a:endParaRPr sz="1800">
              <a:solidFill>
                <a:schemeClr val="dk1"/>
              </a:solidFill>
            </a:endParaRPr>
          </a:p>
        </p:txBody>
      </p:sp>
      <p:sp>
        <p:nvSpPr>
          <p:cNvPr id="85" name="Google Shape;85;p16"/>
          <p:cNvSpPr txBox="1"/>
          <p:nvPr/>
        </p:nvSpPr>
        <p:spPr>
          <a:xfrm>
            <a:off x="5101575" y="3282450"/>
            <a:ext cx="1931700" cy="98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Regression Analysis</a:t>
            </a:r>
            <a:endParaRPr sz="1800">
              <a:solidFill>
                <a:schemeClr val="dk1"/>
              </a:solidFill>
            </a:endParaRPr>
          </a:p>
        </p:txBody>
      </p:sp>
      <p:sp>
        <p:nvSpPr>
          <p:cNvPr id="86" name="Google Shape;86;p16"/>
          <p:cNvSpPr txBox="1"/>
          <p:nvPr/>
        </p:nvSpPr>
        <p:spPr>
          <a:xfrm>
            <a:off x="1989100" y="3326975"/>
            <a:ext cx="1931700" cy="98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Data Preprocessing</a:t>
            </a:r>
            <a:endParaRPr sz="1800">
              <a:solidFill>
                <a:schemeClr val="dk1"/>
              </a:solidFill>
            </a:endParaRPr>
          </a:p>
        </p:txBody>
      </p:sp>
      <p:sp>
        <p:nvSpPr>
          <p:cNvPr id="87" name="Google Shape;87;p16"/>
          <p:cNvSpPr txBox="1"/>
          <p:nvPr/>
        </p:nvSpPr>
        <p:spPr>
          <a:xfrm>
            <a:off x="3472525" y="1469175"/>
            <a:ext cx="1931700" cy="98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Exploratory Data Analysis</a:t>
            </a:r>
            <a:endParaRPr sz="1800">
              <a:solidFill>
                <a:schemeClr val="dk1"/>
              </a:solidFill>
            </a:endParaRPr>
          </a:p>
        </p:txBody>
      </p:sp>
      <p:cxnSp>
        <p:nvCxnSpPr>
          <p:cNvPr id="88" name="Google Shape;88;p16"/>
          <p:cNvCxnSpPr/>
          <p:nvPr/>
        </p:nvCxnSpPr>
        <p:spPr>
          <a:xfrm>
            <a:off x="1953650" y="2538625"/>
            <a:ext cx="386400" cy="706500"/>
          </a:xfrm>
          <a:prstGeom prst="straightConnector1">
            <a:avLst/>
          </a:prstGeom>
          <a:noFill/>
          <a:ln cap="flat" cmpd="sng" w="9525">
            <a:solidFill>
              <a:schemeClr val="dk2"/>
            </a:solidFill>
            <a:prstDash val="solid"/>
            <a:round/>
            <a:headEnd len="med" w="med" type="none"/>
            <a:tailEnd len="med" w="med" type="triangle"/>
          </a:ln>
        </p:spPr>
      </p:cxnSp>
      <p:cxnSp>
        <p:nvCxnSpPr>
          <p:cNvPr id="89" name="Google Shape;89;p16"/>
          <p:cNvCxnSpPr/>
          <p:nvPr/>
        </p:nvCxnSpPr>
        <p:spPr>
          <a:xfrm flipH="1" rot="10800000">
            <a:off x="3532025" y="2450375"/>
            <a:ext cx="386400" cy="894000"/>
          </a:xfrm>
          <a:prstGeom prst="straightConnector1">
            <a:avLst/>
          </a:prstGeom>
          <a:noFill/>
          <a:ln cap="flat" cmpd="sng" w="9525">
            <a:solidFill>
              <a:schemeClr val="dk2"/>
            </a:solidFill>
            <a:prstDash val="solid"/>
            <a:round/>
            <a:headEnd len="med" w="med" type="none"/>
            <a:tailEnd len="med" w="med" type="triangle"/>
          </a:ln>
        </p:spPr>
      </p:cxnSp>
      <p:cxnSp>
        <p:nvCxnSpPr>
          <p:cNvPr id="90" name="Google Shape;90;p16"/>
          <p:cNvCxnSpPr/>
          <p:nvPr/>
        </p:nvCxnSpPr>
        <p:spPr>
          <a:xfrm>
            <a:off x="5229700" y="2450375"/>
            <a:ext cx="487800" cy="805800"/>
          </a:xfrm>
          <a:prstGeom prst="straightConnector1">
            <a:avLst/>
          </a:prstGeom>
          <a:noFill/>
          <a:ln cap="flat" cmpd="sng" w="9525">
            <a:solidFill>
              <a:schemeClr val="dk2"/>
            </a:solidFill>
            <a:prstDash val="solid"/>
            <a:round/>
            <a:headEnd len="med" w="med" type="none"/>
            <a:tailEnd len="med" w="med" type="triangle"/>
          </a:ln>
        </p:spPr>
      </p:cxnSp>
      <p:cxnSp>
        <p:nvCxnSpPr>
          <p:cNvPr id="91" name="Google Shape;91;p16"/>
          <p:cNvCxnSpPr/>
          <p:nvPr/>
        </p:nvCxnSpPr>
        <p:spPr>
          <a:xfrm flipH="1" rot="10800000">
            <a:off x="6741850" y="2371100"/>
            <a:ext cx="386400" cy="894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 Data Collection</a:t>
            </a:r>
            <a:endParaRPr/>
          </a:p>
        </p:txBody>
      </p:sp>
      <p:sp>
        <p:nvSpPr>
          <p:cNvPr id="97" name="Google Shape;97;p17"/>
          <p:cNvSpPr txBox="1"/>
          <p:nvPr>
            <p:ph idx="1" type="body"/>
          </p:nvPr>
        </p:nvSpPr>
        <p:spPr>
          <a:xfrm>
            <a:off x="311700" y="12407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500" u="sng">
                <a:solidFill>
                  <a:srgbClr val="FF4074"/>
                </a:solidFill>
              </a:rPr>
              <a:t>Source</a:t>
            </a:r>
            <a:r>
              <a:rPr lang="en" sz="1500" u="sng">
                <a:solidFill>
                  <a:schemeClr val="dk1"/>
                </a:solidFill>
              </a:rPr>
              <a:t> </a:t>
            </a:r>
            <a:endParaRPr sz="1500" u="sng">
              <a:solidFill>
                <a:schemeClr val="dk1"/>
              </a:solidFill>
            </a:endParaRPr>
          </a:p>
          <a:p>
            <a:pPr indent="0" lvl="0" marL="0" rtl="0" algn="l">
              <a:spcBef>
                <a:spcPts val="0"/>
              </a:spcBef>
              <a:spcAft>
                <a:spcPts val="0"/>
              </a:spcAft>
              <a:buNone/>
            </a:pPr>
            <a:r>
              <a:rPr lang="en" sz="1500">
                <a:solidFill>
                  <a:schemeClr val="dk1"/>
                </a:solidFill>
              </a:rPr>
              <a:t>Kaggle</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 sz="1500" u="sng">
                <a:solidFill>
                  <a:srgbClr val="FF4074"/>
                </a:solidFill>
              </a:rPr>
              <a:t>Reason for Selection</a:t>
            </a:r>
            <a:r>
              <a:rPr lang="en" sz="1500" u="sng">
                <a:solidFill>
                  <a:schemeClr val="dk1"/>
                </a:solidFill>
              </a:rPr>
              <a:t> </a:t>
            </a:r>
            <a:endParaRPr sz="1500" u="sng">
              <a:solidFill>
                <a:schemeClr val="dk1"/>
              </a:solidFill>
            </a:endParaRPr>
          </a:p>
          <a:p>
            <a:pPr indent="0" lvl="0" marL="0" rtl="0" algn="l">
              <a:spcBef>
                <a:spcPts val="0"/>
              </a:spcBef>
              <a:spcAft>
                <a:spcPts val="0"/>
              </a:spcAft>
              <a:buNone/>
            </a:pPr>
            <a:r>
              <a:rPr lang="en" sz="1500">
                <a:solidFill>
                  <a:schemeClr val="dk1"/>
                </a:solidFill>
              </a:rPr>
              <a:t>Extensive, mostly clean, and complete data.</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 sz="1500" u="sng">
                <a:solidFill>
                  <a:srgbClr val="FF4074"/>
                </a:solidFill>
              </a:rPr>
              <a:t>Dataset Characteristics</a:t>
            </a:r>
            <a:endParaRPr sz="1500" u="sng">
              <a:solidFill>
                <a:srgbClr val="FF4074"/>
              </a:solidFill>
            </a:endParaRPr>
          </a:p>
          <a:p>
            <a:pPr indent="-323850" lvl="0" marL="457200" rtl="0" algn="l">
              <a:spcBef>
                <a:spcPts val="1200"/>
              </a:spcBef>
              <a:spcAft>
                <a:spcPts val="0"/>
              </a:spcAft>
              <a:buClr>
                <a:schemeClr val="dk1"/>
              </a:buClr>
              <a:buSzPts val="1500"/>
              <a:buChar char="❖"/>
            </a:pPr>
            <a:r>
              <a:rPr lang="en" sz="1500">
                <a:solidFill>
                  <a:schemeClr val="dk1"/>
                </a:solidFill>
              </a:rPr>
              <a:t>Contains over 1 million transactions.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Spans two decades of real estate data.</a:t>
            </a:r>
            <a:endParaRPr sz="1500">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1200"/>
              </a:spcAft>
              <a:buNone/>
            </a:pPr>
            <a:r>
              <a:t/>
            </a:r>
            <a:endParaRPr/>
          </a:p>
        </p:txBody>
      </p:sp>
      <p:pic>
        <p:nvPicPr>
          <p:cNvPr id="98" name="Google Shape;98;p17"/>
          <p:cNvPicPr preferRelativeResize="0"/>
          <p:nvPr/>
        </p:nvPicPr>
        <p:blipFill>
          <a:blip r:embed="rId3">
            <a:alphaModFix/>
          </a:blip>
          <a:stretch>
            <a:fillRect/>
          </a:stretch>
        </p:blipFill>
        <p:spPr>
          <a:xfrm>
            <a:off x="4572000" y="1315963"/>
            <a:ext cx="4146823" cy="2511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 Data Preprocessing</a:t>
            </a:r>
            <a:endParaRPr/>
          </a:p>
        </p:txBody>
      </p:sp>
      <p:sp>
        <p:nvSpPr>
          <p:cNvPr id="104" name="Google Shape;104;p18"/>
          <p:cNvSpPr txBox="1"/>
          <p:nvPr>
            <p:ph idx="1" type="body"/>
          </p:nvPr>
        </p:nvSpPr>
        <p:spPr>
          <a:xfrm>
            <a:off x="113025" y="1017725"/>
            <a:ext cx="8816400" cy="39933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Clr>
                <a:schemeClr val="accent4"/>
              </a:buClr>
              <a:buSzPts val="1700"/>
              <a:buChar char="❖"/>
            </a:pPr>
            <a:r>
              <a:rPr lang="en" sz="1700">
                <a:solidFill>
                  <a:schemeClr val="accent4"/>
                </a:solidFill>
              </a:rPr>
              <a:t>Original Dataset (11 features)</a:t>
            </a:r>
            <a:endParaRPr sz="1700">
              <a:solidFill>
                <a:schemeClr val="accent4"/>
              </a:solidFill>
            </a:endParaRPr>
          </a:p>
          <a:p>
            <a:pPr indent="-336550" lvl="1" marL="914400" rtl="0" algn="l">
              <a:spcBef>
                <a:spcPts val="0"/>
              </a:spcBef>
              <a:spcAft>
                <a:spcPts val="0"/>
              </a:spcAft>
              <a:buClr>
                <a:schemeClr val="dk1"/>
              </a:buClr>
              <a:buSzPts val="1700"/>
              <a:buChar char="➢"/>
            </a:pPr>
            <a:r>
              <a:rPr lang="en" sz="1700">
                <a:solidFill>
                  <a:schemeClr val="dk1"/>
                </a:solidFill>
              </a:rPr>
              <a:t>Data Recorded, List Year, Town, Address, Sale Amount, Sales Ratio, Property Type, Residential Type, Longitude, Latitude.</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rgbClr val="FF4074"/>
                </a:solidFill>
              </a:rPr>
              <a:t>Initial Rows:</a:t>
            </a:r>
            <a:r>
              <a:rPr lang="en" sz="1700">
                <a:solidFill>
                  <a:schemeClr val="dk1"/>
                </a:solidFill>
              </a:rPr>
              <a:t> 1,054,159</a:t>
            </a:r>
            <a:endParaRPr sz="1700">
              <a:solidFill>
                <a:schemeClr val="dk1"/>
              </a:solidFill>
            </a:endParaRPr>
          </a:p>
          <a:p>
            <a:pPr indent="-336550" lvl="0" marL="457200" rtl="0" algn="l">
              <a:spcBef>
                <a:spcPts val="0"/>
              </a:spcBef>
              <a:spcAft>
                <a:spcPts val="0"/>
              </a:spcAft>
              <a:buClr>
                <a:schemeClr val="accent4"/>
              </a:buClr>
              <a:buSzPts val="1700"/>
              <a:buChar char="❖"/>
            </a:pPr>
            <a:r>
              <a:rPr lang="en" sz="1700">
                <a:solidFill>
                  <a:schemeClr val="accent4"/>
                </a:solidFill>
              </a:rPr>
              <a:t>Duplicate Removal</a:t>
            </a:r>
            <a:endParaRPr sz="1700">
              <a:solidFill>
                <a:schemeClr val="accent4"/>
              </a:solidFill>
            </a:endParaRPr>
          </a:p>
          <a:p>
            <a:pPr indent="-336550" lvl="1" marL="914400" rtl="0" algn="l">
              <a:spcBef>
                <a:spcPts val="0"/>
              </a:spcBef>
              <a:spcAft>
                <a:spcPts val="0"/>
              </a:spcAft>
              <a:buClr>
                <a:schemeClr val="dk1"/>
              </a:buClr>
              <a:buSzPts val="1700"/>
              <a:buChar char="➢"/>
            </a:pPr>
            <a:r>
              <a:rPr lang="en" sz="1700">
                <a:solidFill>
                  <a:schemeClr val="dk1"/>
                </a:solidFill>
              </a:rPr>
              <a:t>Dropped 8,705 duplicate entries!</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rgbClr val="FF4074"/>
                </a:solidFill>
              </a:rPr>
              <a:t>Rows After Removal:</a:t>
            </a:r>
            <a:r>
              <a:rPr lang="en" sz="1700">
                <a:solidFill>
                  <a:schemeClr val="dk1"/>
                </a:solidFill>
              </a:rPr>
              <a:t> 1,045,454</a:t>
            </a:r>
            <a:endParaRPr sz="1700">
              <a:solidFill>
                <a:schemeClr val="dk1"/>
              </a:solidFill>
            </a:endParaRPr>
          </a:p>
          <a:p>
            <a:pPr indent="-336550" lvl="0" marL="457200" rtl="0" algn="l">
              <a:spcBef>
                <a:spcPts val="0"/>
              </a:spcBef>
              <a:spcAft>
                <a:spcPts val="0"/>
              </a:spcAft>
              <a:buClr>
                <a:schemeClr val="accent4"/>
              </a:buClr>
              <a:buSzPts val="1700"/>
              <a:buChar char="❖"/>
            </a:pPr>
            <a:r>
              <a:rPr lang="en" sz="1700">
                <a:solidFill>
                  <a:schemeClr val="accent4"/>
                </a:solidFill>
              </a:rPr>
              <a:t>Label Encoding</a:t>
            </a:r>
            <a:endParaRPr sz="1700">
              <a:solidFill>
                <a:schemeClr val="accent4"/>
              </a:solidFill>
            </a:endParaRPr>
          </a:p>
          <a:p>
            <a:pPr indent="-336550" lvl="1" marL="914400" rtl="0" algn="l">
              <a:spcBef>
                <a:spcPts val="0"/>
              </a:spcBef>
              <a:spcAft>
                <a:spcPts val="0"/>
              </a:spcAft>
              <a:buClr>
                <a:schemeClr val="dk1"/>
              </a:buClr>
              <a:buSzPts val="1700"/>
              <a:buChar char="➢"/>
            </a:pPr>
            <a:r>
              <a:rPr lang="en" sz="1700">
                <a:solidFill>
                  <a:srgbClr val="FF4074"/>
                </a:solidFill>
              </a:rPr>
              <a:t>Categorical features:</a:t>
            </a:r>
            <a:r>
              <a:rPr lang="en" sz="1700">
                <a:solidFill>
                  <a:schemeClr val="dk1"/>
                </a:solidFill>
              </a:rPr>
              <a:t> Date Recorded, Town, Address, Property Type, Residential Type</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Encoded to numerical using one-hot encoding</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rgbClr val="FF4074"/>
                </a:solidFill>
              </a:rPr>
              <a:t>Resulting features:</a:t>
            </a:r>
            <a:r>
              <a:rPr lang="en" sz="1700">
                <a:solidFill>
                  <a:schemeClr val="dk1"/>
                </a:solidFill>
              </a:rPr>
              <a:t> “date_n”, “town_n”, “address_n”, “property_n”, “residential_n”.</a:t>
            </a:r>
            <a:endParaRPr sz="1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 Data Preprocessing</a:t>
            </a:r>
            <a:endParaRPr/>
          </a:p>
          <a:p>
            <a:pPr indent="0" lvl="0" marL="0" rtl="0" algn="l">
              <a:spcBef>
                <a:spcPts val="0"/>
              </a:spcBef>
              <a:spcAft>
                <a:spcPts val="0"/>
              </a:spcAft>
              <a:buNone/>
            </a:pPr>
            <a:r>
              <a:t/>
            </a:r>
            <a:endParaRPr/>
          </a:p>
        </p:txBody>
      </p:sp>
      <p:sp>
        <p:nvSpPr>
          <p:cNvPr id="110" name="Google Shape;110;p19"/>
          <p:cNvSpPr txBox="1"/>
          <p:nvPr>
            <p:ph idx="1" type="body"/>
          </p:nvPr>
        </p:nvSpPr>
        <p:spPr>
          <a:xfrm>
            <a:off x="311700" y="1152475"/>
            <a:ext cx="5759100" cy="3416400"/>
          </a:xfrm>
          <a:prstGeom prst="rect">
            <a:avLst/>
          </a:prstGeom>
        </p:spPr>
        <p:txBody>
          <a:bodyPr anchorCtr="0" anchor="t" bIns="91425" lIns="91425" spcFirstLastPara="1" rIns="91425" wrap="square" tIns="91425">
            <a:normAutofit fontScale="92500" lnSpcReduction="10000"/>
          </a:bodyPr>
          <a:lstStyle/>
          <a:p>
            <a:pPr indent="-322580" lvl="0" marL="457200" rtl="0" algn="l">
              <a:spcBef>
                <a:spcPts val="0"/>
              </a:spcBef>
              <a:spcAft>
                <a:spcPts val="0"/>
              </a:spcAft>
              <a:buClr>
                <a:schemeClr val="accent4"/>
              </a:buClr>
              <a:buSzPct val="100000"/>
              <a:buChar char="❖"/>
            </a:pPr>
            <a:r>
              <a:rPr b="1" lang="en" sz="1600">
                <a:solidFill>
                  <a:schemeClr val="accent4"/>
                </a:solidFill>
              </a:rPr>
              <a:t>Handling Missing Values</a:t>
            </a:r>
            <a:endParaRPr sz="1600">
              <a:solidFill>
                <a:schemeClr val="accent4"/>
              </a:solidFill>
            </a:endParaRPr>
          </a:p>
          <a:p>
            <a:pPr indent="-322580" lvl="1" marL="914400" rtl="0" algn="l">
              <a:spcBef>
                <a:spcPts val="0"/>
              </a:spcBef>
              <a:spcAft>
                <a:spcPts val="0"/>
              </a:spcAft>
              <a:buClr>
                <a:schemeClr val="dk1"/>
              </a:buClr>
              <a:buSzPct val="100000"/>
              <a:buChar char="➢"/>
            </a:pPr>
            <a:r>
              <a:rPr lang="en" sz="1600">
                <a:solidFill>
                  <a:schemeClr val="dk1"/>
                </a:solidFill>
              </a:rPr>
              <a:t>Filled missing values in Longitude and Latitude with the mean.</a:t>
            </a:r>
            <a:endParaRPr sz="1600">
              <a:solidFill>
                <a:schemeClr val="dk1"/>
              </a:solidFill>
            </a:endParaRPr>
          </a:p>
          <a:p>
            <a:pPr indent="-322580" lvl="1" marL="914400" rtl="0" algn="l">
              <a:spcBef>
                <a:spcPts val="0"/>
              </a:spcBef>
              <a:spcAft>
                <a:spcPts val="0"/>
              </a:spcAft>
              <a:buClr>
                <a:schemeClr val="dk1"/>
              </a:buClr>
              <a:buSzPct val="100000"/>
              <a:buChar char="➢"/>
            </a:pPr>
            <a:r>
              <a:rPr lang="en" sz="1600">
                <a:solidFill>
                  <a:schemeClr val="dk1"/>
                </a:solidFill>
              </a:rPr>
              <a:t>Rechecked and confirmed no remaining missing values.</a:t>
            </a:r>
            <a:endParaRPr sz="1600">
              <a:solidFill>
                <a:schemeClr val="dk1"/>
              </a:solidFill>
            </a:endParaRPr>
          </a:p>
          <a:p>
            <a:pPr indent="-322580" lvl="0" marL="457200" rtl="0" algn="l">
              <a:spcBef>
                <a:spcPts val="0"/>
              </a:spcBef>
              <a:spcAft>
                <a:spcPts val="0"/>
              </a:spcAft>
              <a:buClr>
                <a:schemeClr val="accent4"/>
              </a:buClr>
              <a:buSzPct val="100000"/>
              <a:buChar char="❖"/>
            </a:pPr>
            <a:r>
              <a:rPr b="1" lang="en" sz="1600">
                <a:solidFill>
                  <a:schemeClr val="accent4"/>
                </a:solidFill>
              </a:rPr>
              <a:t>Normalization</a:t>
            </a:r>
            <a:endParaRPr sz="1600">
              <a:solidFill>
                <a:schemeClr val="accent4"/>
              </a:solidFill>
            </a:endParaRPr>
          </a:p>
          <a:p>
            <a:pPr indent="-322580" lvl="1" marL="914400" rtl="0" algn="l">
              <a:spcBef>
                <a:spcPts val="0"/>
              </a:spcBef>
              <a:spcAft>
                <a:spcPts val="0"/>
              </a:spcAft>
              <a:buClr>
                <a:schemeClr val="dk1"/>
              </a:buClr>
              <a:buSzPct val="100000"/>
              <a:buChar char="➢"/>
            </a:pPr>
            <a:r>
              <a:rPr lang="en" sz="1600">
                <a:solidFill>
                  <a:schemeClr val="dk1"/>
                </a:solidFill>
              </a:rPr>
              <a:t>Applied to all numerical and label-encoded features.</a:t>
            </a:r>
            <a:endParaRPr sz="1600">
              <a:solidFill>
                <a:schemeClr val="dk1"/>
              </a:solidFill>
            </a:endParaRPr>
          </a:p>
          <a:p>
            <a:pPr indent="-322580" lvl="0" marL="457200" rtl="0" algn="l">
              <a:spcBef>
                <a:spcPts val="0"/>
              </a:spcBef>
              <a:spcAft>
                <a:spcPts val="0"/>
              </a:spcAft>
              <a:buClr>
                <a:schemeClr val="accent4"/>
              </a:buClr>
              <a:buSzPct val="100000"/>
              <a:buChar char="❖"/>
            </a:pPr>
            <a:r>
              <a:rPr b="1" lang="en" sz="1600">
                <a:solidFill>
                  <a:schemeClr val="accent4"/>
                </a:solidFill>
              </a:rPr>
              <a:t>Final Features</a:t>
            </a:r>
            <a:endParaRPr sz="1600">
              <a:solidFill>
                <a:schemeClr val="accent4"/>
              </a:solidFill>
            </a:endParaRPr>
          </a:p>
          <a:p>
            <a:pPr indent="-322580" lvl="1" marL="914400" rtl="0" algn="l">
              <a:spcBef>
                <a:spcPts val="0"/>
              </a:spcBef>
              <a:spcAft>
                <a:spcPts val="0"/>
              </a:spcAft>
              <a:buClr>
                <a:schemeClr val="dk1"/>
              </a:buClr>
              <a:buSzPct val="100000"/>
              <a:buChar char="➢"/>
            </a:pPr>
            <a:r>
              <a:rPr lang="en" sz="1600">
                <a:solidFill>
                  <a:schemeClr val="dk1"/>
                </a:solidFill>
              </a:rPr>
              <a:t>Date Recorded, List Year, Town, Address, Assessed Value, Sales Ratio, Property Type, Residential Type, Longitude, Latitude.</a:t>
            </a:r>
            <a:endParaRPr sz="1600">
              <a:solidFill>
                <a:schemeClr val="dk1"/>
              </a:solidFill>
            </a:endParaRPr>
          </a:p>
          <a:p>
            <a:pPr indent="-322580" lvl="0" marL="457200" rtl="0" algn="l">
              <a:spcBef>
                <a:spcPts val="0"/>
              </a:spcBef>
              <a:spcAft>
                <a:spcPts val="0"/>
              </a:spcAft>
              <a:buClr>
                <a:schemeClr val="dk1"/>
              </a:buClr>
              <a:buSzPct val="100000"/>
              <a:buChar char="❖"/>
            </a:pPr>
            <a:r>
              <a:rPr b="1" lang="en" sz="1600">
                <a:solidFill>
                  <a:srgbClr val="FF4074"/>
                </a:solidFill>
              </a:rPr>
              <a:t>Target Variable</a:t>
            </a:r>
            <a:r>
              <a:rPr lang="en" sz="1600">
                <a:solidFill>
                  <a:srgbClr val="FF4074"/>
                </a:solidFill>
              </a:rPr>
              <a:t>:</a:t>
            </a:r>
            <a:r>
              <a:rPr lang="en" sz="1600">
                <a:solidFill>
                  <a:schemeClr val="dk1"/>
                </a:solidFill>
              </a:rPr>
              <a:t> Sale Amount</a:t>
            </a:r>
            <a:endParaRPr sz="1600">
              <a:solidFill>
                <a:schemeClr val="dk1"/>
              </a:solidFill>
            </a:endParaRPr>
          </a:p>
          <a:p>
            <a:pPr indent="-322580" lvl="0" marL="457200" rtl="0" algn="l">
              <a:spcBef>
                <a:spcPts val="0"/>
              </a:spcBef>
              <a:spcAft>
                <a:spcPts val="0"/>
              </a:spcAft>
              <a:buClr>
                <a:schemeClr val="dk1"/>
              </a:buClr>
              <a:buSzPct val="100000"/>
              <a:buChar char="❖"/>
            </a:pPr>
            <a:r>
              <a:rPr b="1" lang="en" sz="1600">
                <a:solidFill>
                  <a:srgbClr val="FF4074"/>
                </a:solidFill>
              </a:rPr>
              <a:t>Label</a:t>
            </a:r>
            <a:r>
              <a:rPr lang="en" sz="1600">
                <a:solidFill>
                  <a:srgbClr val="FF4074"/>
                </a:solidFill>
              </a:rPr>
              <a:t>: </a:t>
            </a:r>
            <a:r>
              <a:rPr lang="en" sz="1600">
                <a:solidFill>
                  <a:schemeClr val="dk1"/>
                </a:solidFill>
              </a:rPr>
              <a:t>Affordable</a:t>
            </a:r>
            <a:endParaRPr sz="1600">
              <a:solidFill>
                <a:schemeClr val="dk1"/>
              </a:solidFill>
            </a:endParaRPr>
          </a:p>
          <a:p>
            <a:pPr indent="0" lvl="0" marL="0" rtl="0" algn="l">
              <a:spcBef>
                <a:spcPts val="0"/>
              </a:spcBef>
              <a:spcAft>
                <a:spcPts val="1200"/>
              </a:spcAft>
              <a:buNone/>
            </a:pPr>
            <a:r>
              <a:t/>
            </a:r>
            <a:endParaRPr/>
          </a:p>
        </p:txBody>
      </p:sp>
      <p:pic>
        <p:nvPicPr>
          <p:cNvPr id="111" name="Google Shape;111;p19"/>
          <p:cNvPicPr preferRelativeResize="0"/>
          <p:nvPr/>
        </p:nvPicPr>
        <p:blipFill>
          <a:blip r:embed="rId3">
            <a:alphaModFix/>
          </a:blip>
          <a:stretch>
            <a:fillRect/>
          </a:stretch>
        </p:blipFill>
        <p:spPr>
          <a:xfrm>
            <a:off x="6153947" y="838175"/>
            <a:ext cx="2751975" cy="373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201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 Exploratory Data Analysis</a:t>
            </a:r>
            <a:endParaRPr/>
          </a:p>
        </p:txBody>
      </p:sp>
      <p:sp>
        <p:nvSpPr>
          <p:cNvPr id="117" name="Google Shape;117;p20"/>
          <p:cNvSpPr txBox="1"/>
          <p:nvPr>
            <p:ph idx="1" type="body"/>
          </p:nvPr>
        </p:nvSpPr>
        <p:spPr>
          <a:xfrm>
            <a:off x="311700" y="77435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600">
                <a:solidFill>
                  <a:schemeClr val="accent4"/>
                </a:solidFill>
              </a:rPr>
              <a:t>Visualization of features that did not have much direct initial significance to the Sale Amount</a:t>
            </a:r>
            <a:endParaRPr sz="1600">
              <a:solidFill>
                <a:schemeClr val="accent4"/>
              </a:solidFill>
            </a:endParaRPr>
          </a:p>
          <a:p>
            <a:pPr indent="0" lvl="0" marL="0" rtl="0" algn="l">
              <a:spcBef>
                <a:spcPts val="1200"/>
              </a:spcBef>
              <a:spcAft>
                <a:spcPts val="1200"/>
              </a:spcAft>
              <a:buNone/>
            </a:pPr>
            <a:r>
              <a:t/>
            </a:r>
            <a:endParaRPr>
              <a:solidFill>
                <a:schemeClr val="accent4"/>
              </a:solidFill>
            </a:endParaRPr>
          </a:p>
        </p:txBody>
      </p:sp>
      <p:pic>
        <p:nvPicPr>
          <p:cNvPr id="118" name="Google Shape;118;p20"/>
          <p:cNvPicPr preferRelativeResize="0"/>
          <p:nvPr/>
        </p:nvPicPr>
        <p:blipFill>
          <a:blip r:embed="rId3">
            <a:alphaModFix/>
          </a:blip>
          <a:stretch>
            <a:fillRect/>
          </a:stretch>
        </p:blipFill>
        <p:spPr>
          <a:xfrm>
            <a:off x="162250" y="1199375"/>
            <a:ext cx="4248677" cy="1794450"/>
          </a:xfrm>
          <a:prstGeom prst="rect">
            <a:avLst/>
          </a:prstGeom>
          <a:noFill/>
          <a:ln>
            <a:noFill/>
          </a:ln>
        </p:spPr>
      </p:pic>
      <p:pic>
        <p:nvPicPr>
          <p:cNvPr id="119" name="Google Shape;119;p20"/>
          <p:cNvPicPr preferRelativeResize="0"/>
          <p:nvPr/>
        </p:nvPicPr>
        <p:blipFill>
          <a:blip r:embed="rId4">
            <a:alphaModFix/>
          </a:blip>
          <a:stretch>
            <a:fillRect/>
          </a:stretch>
        </p:blipFill>
        <p:spPr>
          <a:xfrm>
            <a:off x="2114250" y="3055050"/>
            <a:ext cx="4915499" cy="1974750"/>
          </a:xfrm>
          <a:prstGeom prst="rect">
            <a:avLst/>
          </a:prstGeom>
          <a:noFill/>
          <a:ln>
            <a:noFill/>
          </a:ln>
        </p:spPr>
      </p:pic>
      <p:pic>
        <p:nvPicPr>
          <p:cNvPr id="120" name="Google Shape;120;p20"/>
          <p:cNvPicPr preferRelativeResize="0"/>
          <p:nvPr/>
        </p:nvPicPr>
        <p:blipFill>
          <a:blip r:embed="rId5">
            <a:alphaModFix/>
          </a:blip>
          <a:stretch>
            <a:fillRect/>
          </a:stretch>
        </p:blipFill>
        <p:spPr>
          <a:xfrm>
            <a:off x="4572001" y="1210762"/>
            <a:ext cx="4466700" cy="1771679"/>
          </a:xfrm>
          <a:prstGeom prst="rect">
            <a:avLst/>
          </a:prstGeom>
          <a:noFill/>
          <a:ln>
            <a:noFill/>
          </a:ln>
        </p:spPr>
      </p:pic>
      <p:sp>
        <p:nvSpPr>
          <p:cNvPr id="121" name="Google Shape;121;p20"/>
          <p:cNvSpPr txBox="1"/>
          <p:nvPr/>
        </p:nvSpPr>
        <p:spPr>
          <a:xfrm>
            <a:off x="7278125" y="3418850"/>
            <a:ext cx="1483500" cy="14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4074"/>
                </a:solidFill>
              </a:rPr>
              <a:t>Address,</a:t>
            </a:r>
            <a:endParaRPr sz="1800">
              <a:solidFill>
                <a:srgbClr val="FF4074"/>
              </a:solidFill>
            </a:endParaRPr>
          </a:p>
          <a:p>
            <a:pPr indent="0" lvl="0" marL="0" rtl="0" algn="ctr">
              <a:spcBef>
                <a:spcPts val="0"/>
              </a:spcBef>
              <a:spcAft>
                <a:spcPts val="0"/>
              </a:spcAft>
              <a:buNone/>
            </a:pPr>
            <a:r>
              <a:rPr lang="en" sz="1800">
                <a:solidFill>
                  <a:srgbClr val="FF4074"/>
                </a:solidFill>
              </a:rPr>
              <a:t>Date,</a:t>
            </a:r>
            <a:endParaRPr sz="1800">
              <a:solidFill>
                <a:srgbClr val="FF4074"/>
              </a:solidFill>
            </a:endParaRPr>
          </a:p>
          <a:p>
            <a:pPr indent="0" lvl="0" marL="0" rtl="0" algn="ctr">
              <a:spcBef>
                <a:spcPts val="0"/>
              </a:spcBef>
              <a:spcAft>
                <a:spcPts val="0"/>
              </a:spcAft>
              <a:buNone/>
            </a:pPr>
            <a:r>
              <a:rPr lang="en" sz="1800">
                <a:solidFill>
                  <a:srgbClr val="FF4074"/>
                </a:solidFill>
              </a:rPr>
              <a:t>Town</a:t>
            </a:r>
            <a:endParaRPr sz="1800">
              <a:solidFill>
                <a:srgbClr val="FF4074"/>
              </a:solidFill>
            </a:endParaRPr>
          </a:p>
        </p:txBody>
      </p:sp>
      <p:sp>
        <p:nvSpPr>
          <p:cNvPr id="122" name="Google Shape;122;p20"/>
          <p:cNvSpPr txBox="1"/>
          <p:nvPr/>
        </p:nvSpPr>
        <p:spPr>
          <a:xfrm>
            <a:off x="97650" y="3418850"/>
            <a:ext cx="2016600" cy="14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4074"/>
                </a:solidFill>
              </a:rPr>
              <a:t>Residential Type, Longitude,</a:t>
            </a:r>
            <a:endParaRPr sz="1800">
              <a:solidFill>
                <a:srgbClr val="FF4074"/>
              </a:solidFill>
            </a:endParaRPr>
          </a:p>
          <a:p>
            <a:pPr indent="0" lvl="0" marL="0" rtl="0" algn="ctr">
              <a:spcBef>
                <a:spcPts val="0"/>
              </a:spcBef>
              <a:spcAft>
                <a:spcPts val="0"/>
              </a:spcAft>
              <a:buNone/>
            </a:pPr>
            <a:r>
              <a:rPr lang="en" sz="1800">
                <a:solidFill>
                  <a:srgbClr val="FF4074"/>
                </a:solidFill>
              </a:rPr>
              <a:t>Latitude</a:t>
            </a:r>
            <a:endParaRPr sz="1800">
              <a:solidFill>
                <a:srgbClr val="FF407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 Exploratory Data Analysis</a:t>
            </a:r>
            <a:endParaRPr/>
          </a:p>
        </p:txBody>
      </p:sp>
      <p:sp>
        <p:nvSpPr>
          <p:cNvPr id="128" name="Google Shape;12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2100">
                <a:solidFill>
                  <a:schemeClr val="accent4"/>
                </a:solidFill>
              </a:rPr>
              <a:t>Two features that had significance on Sale Amount in the initial run.</a:t>
            </a:r>
            <a:endParaRPr sz="2100">
              <a:solidFill>
                <a:schemeClr val="accent4"/>
              </a:solidFill>
            </a:endParaRPr>
          </a:p>
          <a:p>
            <a:pPr indent="0" lvl="0" marL="0" rtl="0" algn="l">
              <a:spcBef>
                <a:spcPts val="1200"/>
              </a:spcBef>
              <a:spcAft>
                <a:spcPts val="1200"/>
              </a:spcAft>
              <a:buNone/>
            </a:pPr>
            <a:r>
              <a:t/>
            </a:r>
            <a:endParaRPr/>
          </a:p>
        </p:txBody>
      </p:sp>
      <p:pic>
        <p:nvPicPr>
          <p:cNvPr id="129" name="Google Shape;129;p21"/>
          <p:cNvPicPr preferRelativeResize="0"/>
          <p:nvPr/>
        </p:nvPicPr>
        <p:blipFill>
          <a:blip r:embed="rId3">
            <a:alphaModFix/>
          </a:blip>
          <a:stretch>
            <a:fillRect/>
          </a:stretch>
        </p:blipFill>
        <p:spPr>
          <a:xfrm>
            <a:off x="1005375" y="1760973"/>
            <a:ext cx="7133251" cy="2948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